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0" r:id="rId4"/>
    <p:sldId id="261" r:id="rId5"/>
    <p:sldId id="263" r:id="rId6"/>
    <p:sldId id="266" r:id="rId7"/>
    <p:sldId id="265" r:id="rId8"/>
    <p:sldId id="262" r:id="rId9"/>
    <p:sldId id="267" r:id="rId10"/>
    <p:sldId id="268" r:id="rId11"/>
    <p:sldId id="269" r:id="rId12"/>
    <p:sldId id="270" r:id="rId13"/>
    <p:sldId id="271" r:id="rId14"/>
    <p:sldId id="272" r:id="rId15"/>
    <p:sldId id="273" r:id="rId16"/>
    <p:sldId id="274" r:id="rId17"/>
    <p:sldId id="264" r:id="rId18"/>
    <p:sldId id="275" r:id="rId19"/>
    <p:sldId id="277" r:id="rId20"/>
    <p:sldId id="276" r:id="rId21"/>
    <p:sldId id="258" r:id="rId22"/>
    <p:sldId id="27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7"/>
  </p:normalViewPr>
  <p:slideViewPr>
    <p:cSldViewPr snapToGrid="0" snapToObjects="1">
      <p:cViewPr varScale="1">
        <p:scale>
          <a:sx n="107" d="100"/>
          <a:sy n="107" d="100"/>
        </p:scale>
        <p:origin x="7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2.tiff>
</file>

<file path=ppt/media/image3.tiff>
</file>

<file path=ppt/media/image4.tif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1455E-8097-FC42-B927-23F16449C1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97DC7C0-5A37-214B-837D-EF612F72CD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529B5E7-0D0F-954C-AC10-86C56D0AB10D}"/>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5" name="Footer Placeholder 4">
            <a:extLst>
              <a:ext uri="{FF2B5EF4-FFF2-40B4-BE49-F238E27FC236}">
                <a16:creationId xmlns:a16="http://schemas.microsoft.com/office/drawing/2014/main" id="{A815EE3F-A152-3F4E-A54F-F53C691ACE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ED927D-0A54-8C42-8D74-386C09BCEA2F}"/>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3798422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6ABFF-008A-864E-A819-F2FC8FAE53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9646E19-18C4-AE4F-82FD-A00C68E324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5CC281-EB99-C648-B0BD-CFF1480EB490}"/>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5" name="Footer Placeholder 4">
            <a:extLst>
              <a:ext uri="{FF2B5EF4-FFF2-40B4-BE49-F238E27FC236}">
                <a16:creationId xmlns:a16="http://schemas.microsoft.com/office/drawing/2014/main" id="{0D4CA3F8-7200-984C-9BF5-EBA1EC0F66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2578F4-2C59-2948-A5B5-2771AB0F9784}"/>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28836354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240738-0084-F044-B90B-5127722A5DC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591221-93C2-ED4D-8ABD-C41B232FF4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1C55FA-73FB-6C40-91C8-809A436B1C1B}"/>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5" name="Footer Placeholder 4">
            <a:extLst>
              <a:ext uri="{FF2B5EF4-FFF2-40B4-BE49-F238E27FC236}">
                <a16:creationId xmlns:a16="http://schemas.microsoft.com/office/drawing/2014/main" id="{CFF27F1D-9685-AD47-A867-974FE793A4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091CAE-EB2A-3D46-A118-1DBF2EC8B837}"/>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934037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1EECA-44FB-BF41-B3AC-7C0A11C79C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576F02-6720-F74D-A5D7-FEA4046152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2A1480-46BF-5F42-894D-88CFE3365FDF}"/>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5" name="Footer Placeholder 4">
            <a:extLst>
              <a:ext uri="{FF2B5EF4-FFF2-40B4-BE49-F238E27FC236}">
                <a16:creationId xmlns:a16="http://schemas.microsoft.com/office/drawing/2014/main" id="{D899D478-93A6-5B41-85BB-D9C049E091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038897-9182-3047-87E8-98F2B543F251}"/>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3245225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6E372-EC54-584A-B862-4BC9BC401A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9A8FD9-F17E-F844-A4F0-B875194F90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66FC68-01CE-FD4A-BA1D-BFC9F6D23AA2}"/>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5" name="Footer Placeholder 4">
            <a:extLst>
              <a:ext uri="{FF2B5EF4-FFF2-40B4-BE49-F238E27FC236}">
                <a16:creationId xmlns:a16="http://schemas.microsoft.com/office/drawing/2014/main" id="{930BDA24-8563-A248-8E6C-1AFB3BF3F5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CE95D1-2EF1-3D4E-80F2-73736702D3F9}"/>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1349262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7EA79-F0F5-F447-B01D-8CD2BE7013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E2494D-DFE6-FE4D-8A9D-462F8870ED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06BE8E-C830-C245-B9E2-9DACF7DD2D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0DC19A-48AE-3348-8999-4C2F8338F1AF}"/>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6" name="Footer Placeholder 5">
            <a:extLst>
              <a:ext uri="{FF2B5EF4-FFF2-40B4-BE49-F238E27FC236}">
                <a16:creationId xmlns:a16="http://schemas.microsoft.com/office/drawing/2014/main" id="{600F202E-A2EA-F944-9DEF-AD1BA55582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8BB7AB-29FA-B24E-BBB5-1CD0F36A2103}"/>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1529706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A9D8-A790-2648-85E8-C3450F5CA35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4EF349-7977-5043-A5A6-C5406D5BCC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45ADD8-5440-DE40-85E3-41CA598746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3C39D78-C645-6348-95F9-7F90627655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380A8E8-FF63-A34A-AFEF-E7E6025CAC6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90FFD2-E92E-AC40-B541-75038BE2574C}"/>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8" name="Footer Placeholder 7">
            <a:extLst>
              <a:ext uri="{FF2B5EF4-FFF2-40B4-BE49-F238E27FC236}">
                <a16:creationId xmlns:a16="http://schemas.microsoft.com/office/drawing/2014/main" id="{01717436-DB45-C145-ACE7-BD5F9A076F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3A3612-E36A-5A4A-9CC8-3D747B59C699}"/>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1955403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F32B2-44CE-9947-94C3-24A115E324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1848CF-CEC5-4A45-A8F5-498FBD734B5D}"/>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4" name="Footer Placeholder 3">
            <a:extLst>
              <a:ext uri="{FF2B5EF4-FFF2-40B4-BE49-F238E27FC236}">
                <a16:creationId xmlns:a16="http://schemas.microsoft.com/office/drawing/2014/main" id="{090517E3-8CDA-D943-890A-F3D25AB4C2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443560D-F89A-444A-8CF2-2489227C977D}"/>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3626063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334E93-7D9F-AF43-AB71-D07D39955483}"/>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3" name="Footer Placeholder 2">
            <a:extLst>
              <a:ext uri="{FF2B5EF4-FFF2-40B4-BE49-F238E27FC236}">
                <a16:creationId xmlns:a16="http://schemas.microsoft.com/office/drawing/2014/main" id="{1C59469F-84E4-7749-87DB-6ACCE4DF3CD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78788E7-8813-E147-B0E7-B0CB8A7EE149}"/>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1178894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6F533-5297-C940-B3DB-B89A9B3F45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945BE6C-AC2A-5D4A-AB19-66BD2C5FAC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4641ED-FF58-2C4F-9959-F501E77505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E4B0A8-D0F9-1A44-A52F-77D0C0C846E9}"/>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6" name="Footer Placeholder 5">
            <a:extLst>
              <a:ext uri="{FF2B5EF4-FFF2-40B4-BE49-F238E27FC236}">
                <a16:creationId xmlns:a16="http://schemas.microsoft.com/office/drawing/2014/main" id="{89B1999F-20FC-CE41-AB27-3072C07EBF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B1C27E-7322-6F41-BD11-F643AA5CF831}"/>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3680770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39577-E54C-DE43-865D-B455815F38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F6BD7C6-8BCF-B144-A82E-BF36D20344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2BF698-0A3C-9D43-BBF6-255C8451EE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46F02D-E7EF-A04E-96C3-E57A438187C8}"/>
              </a:ext>
            </a:extLst>
          </p:cNvPr>
          <p:cNvSpPr>
            <a:spLocks noGrp="1"/>
          </p:cNvSpPr>
          <p:nvPr>
            <p:ph type="dt" sz="half" idx="10"/>
          </p:nvPr>
        </p:nvSpPr>
        <p:spPr/>
        <p:txBody>
          <a:bodyPr/>
          <a:lstStyle/>
          <a:p>
            <a:fld id="{D27BD4A9-CB72-984D-8A84-5B4FE36E9024}" type="datetimeFigureOut">
              <a:rPr lang="en-US" smtClean="0"/>
              <a:t>10/8/19</a:t>
            </a:fld>
            <a:endParaRPr lang="en-US"/>
          </a:p>
        </p:txBody>
      </p:sp>
      <p:sp>
        <p:nvSpPr>
          <p:cNvPr id="6" name="Footer Placeholder 5">
            <a:extLst>
              <a:ext uri="{FF2B5EF4-FFF2-40B4-BE49-F238E27FC236}">
                <a16:creationId xmlns:a16="http://schemas.microsoft.com/office/drawing/2014/main" id="{AF71C8EC-92E6-E84B-850A-B13A952A73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06DCDE-0BAE-6248-85B2-C479EF21D3F3}"/>
              </a:ext>
            </a:extLst>
          </p:cNvPr>
          <p:cNvSpPr>
            <a:spLocks noGrp="1"/>
          </p:cNvSpPr>
          <p:nvPr>
            <p:ph type="sldNum" sz="quarter" idx="12"/>
          </p:nvPr>
        </p:nvSpPr>
        <p:spPr/>
        <p:txBody>
          <a:bodyPr/>
          <a:lstStyle/>
          <a:p>
            <a:fld id="{0FC34C70-93BA-C549-846F-D2DE083DF297}" type="slidenum">
              <a:rPr lang="en-US" smtClean="0"/>
              <a:t>‹#›</a:t>
            </a:fld>
            <a:endParaRPr lang="en-US"/>
          </a:p>
        </p:txBody>
      </p:sp>
    </p:spTree>
    <p:extLst>
      <p:ext uri="{BB962C8B-B14F-4D97-AF65-F5344CB8AC3E}">
        <p14:creationId xmlns:p14="http://schemas.microsoft.com/office/powerpoint/2010/main" val="2398005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48453B-9576-324D-B3A0-9A46999CD3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E8C0EA-7321-6740-983B-31B0349F78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71F408-3739-D849-B7C2-336E145649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7BD4A9-CB72-984D-8A84-5B4FE36E9024}" type="datetimeFigureOut">
              <a:rPr lang="en-US" smtClean="0"/>
              <a:t>10/8/19</a:t>
            </a:fld>
            <a:endParaRPr lang="en-US"/>
          </a:p>
        </p:txBody>
      </p:sp>
      <p:sp>
        <p:nvSpPr>
          <p:cNvPr id="5" name="Footer Placeholder 4">
            <a:extLst>
              <a:ext uri="{FF2B5EF4-FFF2-40B4-BE49-F238E27FC236}">
                <a16:creationId xmlns:a16="http://schemas.microsoft.com/office/drawing/2014/main" id="{BA2D8866-56A6-D841-9F13-3C878045C0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87063B-4B38-194B-8CD7-A816247133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C34C70-93BA-C549-846F-D2DE083DF297}" type="slidenum">
              <a:rPr lang="en-US" smtClean="0"/>
              <a:t>‹#›</a:t>
            </a:fld>
            <a:endParaRPr lang="en-US"/>
          </a:p>
        </p:txBody>
      </p:sp>
    </p:spTree>
    <p:extLst>
      <p:ext uri="{BB962C8B-B14F-4D97-AF65-F5344CB8AC3E}">
        <p14:creationId xmlns:p14="http://schemas.microsoft.com/office/powerpoint/2010/main" val="39941986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6.xml"/><Relationship Id="rId4" Type="http://schemas.openxmlformats.org/officeDocument/2006/relationships/image" Target="../media/image4.tiff"/></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jbshep/softeng19-a4"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6.xml"/><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6.xml"/><Relationship Id="rId4" Type="http://schemas.openxmlformats.org/officeDocument/2006/relationships/image" Target="../media/image4.tiff"/></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71B45-9B16-FA41-A1CE-BA64745C21A9}"/>
              </a:ext>
            </a:extLst>
          </p:cNvPr>
          <p:cNvSpPr>
            <a:spLocks noGrp="1"/>
          </p:cNvSpPr>
          <p:nvPr>
            <p:ph type="ctrTitle"/>
          </p:nvPr>
        </p:nvSpPr>
        <p:spPr>
          <a:xfrm>
            <a:off x="6746627" y="1783959"/>
            <a:ext cx="5111997" cy="2889114"/>
          </a:xfrm>
        </p:spPr>
        <p:txBody>
          <a:bodyPr anchor="b">
            <a:normAutofit/>
          </a:bodyPr>
          <a:lstStyle/>
          <a:p>
            <a:pPr algn="l"/>
            <a:r>
              <a:rPr lang="en-US" sz="4700" b="1" dirty="0"/>
              <a:t>Test-Driven Development</a:t>
            </a:r>
            <a:br>
              <a:rPr lang="en-US" sz="4700" b="1" dirty="0"/>
            </a:br>
            <a:r>
              <a:rPr lang="en-US" sz="4000" b="1" dirty="0"/>
              <a:t>(and more refactoring)</a:t>
            </a:r>
            <a:endParaRPr lang="en-US" sz="4700" b="1" dirty="0"/>
          </a:p>
        </p:txBody>
      </p:sp>
      <p:sp>
        <p:nvSpPr>
          <p:cNvPr id="3" name="Subtitle 2">
            <a:extLst>
              <a:ext uri="{FF2B5EF4-FFF2-40B4-BE49-F238E27FC236}">
                <a16:creationId xmlns:a16="http://schemas.microsoft.com/office/drawing/2014/main" id="{2A31BCBC-4563-7B4F-823A-1D3A087253E5}"/>
              </a:ext>
            </a:extLst>
          </p:cNvPr>
          <p:cNvSpPr>
            <a:spLocks noGrp="1"/>
          </p:cNvSpPr>
          <p:nvPr>
            <p:ph type="subTitle" idx="1"/>
          </p:nvPr>
        </p:nvSpPr>
        <p:spPr>
          <a:xfrm>
            <a:off x="6746627" y="4750893"/>
            <a:ext cx="4645250" cy="1147863"/>
          </a:xfrm>
        </p:spPr>
        <p:txBody>
          <a:bodyPr anchor="t">
            <a:normAutofit/>
          </a:bodyPr>
          <a:lstStyle/>
          <a:p>
            <a:pPr algn="l"/>
            <a:r>
              <a:rPr lang="en-US" sz="2000"/>
              <a:t>CMSC 360 Software Engineering</a:t>
            </a:r>
          </a:p>
          <a:p>
            <a:pPr algn="l"/>
            <a:r>
              <a:rPr lang="en-US" sz="2000"/>
              <a:t>Dr. Jason B. Shepherd</a:t>
            </a:r>
          </a:p>
        </p:txBody>
      </p:sp>
      <p:sp>
        <p:nvSpPr>
          <p:cNvPr id="9" name="Freeform: Shape 8">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DACB6009-EA2A-7A43-8A99-D67202BDA868}"/>
              </a:ext>
            </a:extLst>
          </p:cNvPr>
          <p:cNvPicPr>
            <a:picLocks noChangeAspect="1"/>
          </p:cNvPicPr>
          <p:nvPr/>
        </p:nvPicPr>
        <p:blipFill rotWithShape="1">
          <a:blip r:embed="rId2"/>
          <a:srcRect r="-2" b="14617"/>
          <a:stretch/>
        </p:blipFill>
        <p:spPr>
          <a:xfrm>
            <a:off x="20" y="10"/>
            <a:ext cx="6024134" cy="685799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p:spPr>
      </p:pic>
    </p:spTree>
    <p:extLst>
      <p:ext uri="{BB962C8B-B14F-4D97-AF65-F5344CB8AC3E}">
        <p14:creationId xmlns:p14="http://schemas.microsoft.com/office/powerpoint/2010/main" val="392872200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What does a </a:t>
            </a:r>
            <a:r>
              <a:rPr lang="en-US" dirty="0" err="1"/>
              <a:t>Pytest</a:t>
            </a:r>
            <a:r>
              <a:rPr lang="en-US" dirty="0"/>
              <a:t> unit test look like?</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443163"/>
            <a:ext cx="7067962" cy="1477328"/>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def next(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    # Fixed!</a:t>
            </a:r>
          </a:p>
        </p:txBody>
      </p:sp>
      <p:pic>
        <p:nvPicPr>
          <p:cNvPr id="5" name="Picture 4">
            <a:extLst>
              <a:ext uri="{FF2B5EF4-FFF2-40B4-BE49-F238E27FC236}">
                <a16:creationId xmlns:a16="http://schemas.microsoft.com/office/drawing/2014/main" id="{3BD7B700-E98D-684A-ADF7-1947866E2A3E}"/>
              </a:ext>
            </a:extLst>
          </p:cNvPr>
          <p:cNvPicPr>
            <a:picLocks noChangeAspect="1"/>
          </p:cNvPicPr>
          <p:nvPr/>
        </p:nvPicPr>
        <p:blipFill>
          <a:blip r:embed="rId2"/>
          <a:stretch>
            <a:fillRect/>
          </a:stretch>
        </p:blipFill>
        <p:spPr>
          <a:xfrm>
            <a:off x="9143645" y="2720181"/>
            <a:ext cx="972672" cy="1046163"/>
          </a:xfrm>
          <a:prstGeom prst="rect">
            <a:avLst/>
          </a:prstGeom>
        </p:spPr>
      </p:pic>
      <p:pic>
        <p:nvPicPr>
          <p:cNvPr id="6" name="Picture 5">
            <a:extLst>
              <a:ext uri="{FF2B5EF4-FFF2-40B4-BE49-F238E27FC236}">
                <a16:creationId xmlns:a16="http://schemas.microsoft.com/office/drawing/2014/main" id="{3E511585-A272-F442-81CB-D3242F67DABF}"/>
              </a:ext>
            </a:extLst>
          </p:cNvPr>
          <p:cNvPicPr>
            <a:picLocks noChangeAspect="1"/>
          </p:cNvPicPr>
          <p:nvPr/>
        </p:nvPicPr>
        <p:blipFill>
          <a:blip r:embed="rId3"/>
          <a:stretch>
            <a:fillRect/>
          </a:stretch>
        </p:blipFill>
        <p:spPr>
          <a:xfrm>
            <a:off x="10563224" y="3429000"/>
            <a:ext cx="776287" cy="1083191"/>
          </a:xfrm>
          <a:prstGeom prst="rect">
            <a:avLst/>
          </a:prstGeom>
        </p:spPr>
      </p:pic>
      <p:pic>
        <p:nvPicPr>
          <p:cNvPr id="7" name="Picture 6">
            <a:extLst>
              <a:ext uri="{FF2B5EF4-FFF2-40B4-BE49-F238E27FC236}">
                <a16:creationId xmlns:a16="http://schemas.microsoft.com/office/drawing/2014/main" id="{988E263B-4ACF-FF4B-8C7A-9FE940402321}"/>
              </a:ext>
            </a:extLst>
          </p:cNvPr>
          <p:cNvPicPr>
            <a:picLocks noChangeAspect="1"/>
          </p:cNvPicPr>
          <p:nvPr/>
        </p:nvPicPr>
        <p:blipFill>
          <a:blip r:embed="rId4"/>
          <a:stretch>
            <a:fillRect/>
          </a:stretch>
        </p:blipFill>
        <p:spPr>
          <a:xfrm>
            <a:off x="9360415" y="4346337"/>
            <a:ext cx="1202809" cy="1202809"/>
          </a:xfrm>
          <a:prstGeom prst="rect">
            <a:avLst/>
          </a:prstGeom>
        </p:spPr>
      </p:pic>
      <p:sp>
        <p:nvSpPr>
          <p:cNvPr id="8" name="TextBox 7">
            <a:extLst>
              <a:ext uri="{FF2B5EF4-FFF2-40B4-BE49-F238E27FC236}">
                <a16:creationId xmlns:a16="http://schemas.microsoft.com/office/drawing/2014/main" id="{2B513161-FFE0-8A4D-AB16-F16464DBC7DF}"/>
              </a:ext>
            </a:extLst>
          </p:cNvPr>
          <p:cNvSpPr txBox="1"/>
          <p:nvPr/>
        </p:nvSpPr>
        <p:spPr>
          <a:xfrm>
            <a:off x="1643061" y="1971676"/>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funcs.py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1662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CD116CC-A2D7-214E-BB62-CC76A3018AB5}"/>
              </a:ext>
            </a:extLst>
          </p:cNvPr>
          <p:cNvPicPr>
            <a:picLocks noChangeAspect="1"/>
          </p:cNvPicPr>
          <p:nvPr/>
        </p:nvPicPr>
        <p:blipFill>
          <a:blip r:embed="rId2"/>
          <a:stretch>
            <a:fillRect/>
          </a:stretch>
        </p:blipFill>
        <p:spPr>
          <a:xfrm>
            <a:off x="901695" y="2193131"/>
            <a:ext cx="10522955" cy="2471738"/>
          </a:xfrm>
          <a:prstGeom prst="rect">
            <a:avLst/>
          </a:prstGeom>
        </p:spPr>
      </p:pic>
      <p:sp>
        <p:nvSpPr>
          <p:cNvPr id="4" name="Rectangle 3">
            <a:extLst>
              <a:ext uri="{FF2B5EF4-FFF2-40B4-BE49-F238E27FC236}">
                <a16:creationId xmlns:a16="http://schemas.microsoft.com/office/drawing/2014/main" id="{07C4D685-A2DB-814E-A567-E21BDFF0A123}"/>
              </a:ext>
            </a:extLst>
          </p:cNvPr>
          <p:cNvSpPr/>
          <p:nvPr/>
        </p:nvSpPr>
        <p:spPr>
          <a:xfrm>
            <a:off x="901695" y="1586468"/>
            <a:ext cx="2949846" cy="461665"/>
          </a:xfrm>
          <a:prstGeom prst="rect">
            <a:avLst/>
          </a:prstGeom>
        </p:spPr>
        <p:txBody>
          <a:bodyPr wrap="none">
            <a:spAutoFit/>
          </a:bodyPr>
          <a:lstStyle/>
          <a:p>
            <a:r>
              <a:rPr lang="en-US" sz="2400" b="1" dirty="0" err="1">
                <a:latin typeface="Courier New" panose="02070309020205020404" pitchFamily="49" charset="0"/>
                <a:cs typeface="Courier New" panose="02070309020205020404" pitchFamily="49" charset="0"/>
              </a:rPr>
              <a:t>pytest</a:t>
            </a: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tests.py</a:t>
            </a:r>
            <a:endParaRPr lang="en-US" sz="2400" dirty="0"/>
          </a:p>
        </p:txBody>
      </p:sp>
    </p:spTree>
    <p:extLst>
      <p:ext uri="{BB962C8B-B14F-4D97-AF65-F5344CB8AC3E}">
        <p14:creationId xmlns:p14="http://schemas.microsoft.com/office/powerpoint/2010/main" val="2841527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Testing exceptional conditions</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171692"/>
            <a:ext cx="8615362" cy="3416320"/>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def next(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if type(</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int:</a:t>
            </a:r>
          </a:p>
          <a:p>
            <a:r>
              <a:rPr lang="en-US" dirty="0">
                <a:latin typeface="Courier New" panose="02070309020205020404" pitchFamily="49" charset="0"/>
                <a:cs typeface="Courier New" panose="02070309020205020404" pitchFamily="49" charset="0"/>
              </a:rPr>
              <a:t>        raise </a:t>
            </a:r>
            <a:r>
              <a:rPr lang="en-US" dirty="0" err="1">
                <a:latin typeface="Courier New" panose="02070309020205020404" pitchFamily="49" charset="0"/>
                <a:cs typeface="Courier New" panose="02070309020205020404" pitchFamily="49" charset="0"/>
              </a:rPr>
              <a:t>TypeError</a:t>
            </a:r>
            <a:r>
              <a:rPr lang="en-US" dirty="0">
                <a:latin typeface="Courier New" panose="02070309020205020404" pitchFamily="49" charset="0"/>
                <a:cs typeface="Courier New" panose="02070309020205020404" pitchFamily="49" charset="0"/>
              </a:rPr>
              <a:t>('{} is not an </a:t>
            </a:r>
            <a:r>
              <a:rPr lang="en-US" dirty="0" err="1">
                <a:latin typeface="Courier New" panose="02070309020205020404" pitchFamily="49" charset="0"/>
                <a:cs typeface="Courier New" panose="02070309020205020404" pitchFamily="49" charset="0"/>
              </a:rPr>
              <a:t>integer'.format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a:t>
            </a: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if type(</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int:</a:t>
            </a:r>
          </a:p>
          <a:p>
            <a:r>
              <a:rPr lang="en-US" dirty="0">
                <a:latin typeface="Courier New" panose="02070309020205020404" pitchFamily="49" charset="0"/>
                <a:cs typeface="Courier New" panose="02070309020205020404" pitchFamily="49" charset="0"/>
              </a:rPr>
              <a:t>        raise </a:t>
            </a:r>
            <a:r>
              <a:rPr lang="en-US" dirty="0" err="1">
                <a:latin typeface="Courier New" panose="02070309020205020404" pitchFamily="49" charset="0"/>
                <a:cs typeface="Courier New" panose="02070309020205020404" pitchFamily="49" charset="0"/>
              </a:rPr>
              <a:t>TypeError</a:t>
            </a:r>
            <a:r>
              <a:rPr lang="en-US" dirty="0">
                <a:latin typeface="Courier New" panose="02070309020205020404" pitchFamily="49" charset="0"/>
                <a:cs typeface="Courier New" panose="02070309020205020404" pitchFamily="49" charset="0"/>
              </a:rPr>
              <a:t>('{} is not an </a:t>
            </a:r>
            <a:r>
              <a:rPr lang="en-US" dirty="0" err="1">
                <a:latin typeface="Courier New" panose="02070309020205020404" pitchFamily="49" charset="0"/>
                <a:cs typeface="Courier New" panose="02070309020205020404" pitchFamily="49" charset="0"/>
              </a:rPr>
              <a:t>integer'.format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a:t>
            </a:r>
          </a:p>
        </p:txBody>
      </p:sp>
      <p:sp>
        <p:nvSpPr>
          <p:cNvPr id="8" name="TextBox 7">
            <a:extLst>
              <a:ext uri="{FF2B5EF4-FFF2-40B4-BE49-F238E27FC236}">
                <a16:creationId xmlns:a16="http://schemas.microsoft.com/office/drawing/2014/main" id="{2B513161-FFE0-8A4D-AB16-F16464DBC7DF}"/>
              </a:ext>
            </a:extLst>
          </p:cNvPr>
          <p:cNvSpPr txBox="1"/>
          <p:nvPr/>
        </p:nvSpPr>
        <p:spPr>
          <a:xfrm>
            <a:off x="1643061" y="1700205"/>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funcs.py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65555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Testing exceptional conditions</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171691"/>
            <a:ext cx="8615362" cy="3416320"/>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from </a:t>
            </a:r>
            <a:r>
              <a:rPr lang="en-US" dirty="0" err="1">
                <a:latin typeface="Courier New" panose="02070309020205020404" pitchFamily="49" charset="0"/>
                <a:cs typeface="Courier New" panose="02070309020205020404" pitchFamily="49" charset="0"/>
              </a:rPr>
              <a:t>funcs</a:t>
            </a:r>
            <a:r>
              <a:rPr lang="en-US" dirty="0">
                <a:latin typeface="Courier New" panose="02070309020205020404" pitchFamily="49" charset="0"/>
                <a:cs typeface="Courier New" panose="02070309020205020404" pitchFamily="49" charset="0"/>
              </a:rPr>
              <a:t> import next, </a:t>
            </a:r>
            <a:r>
              <a:rPr lang="en-US" dirty="0" err="1">
                <a:latin typeface="Courier New" panose="02070309020205020404" pitchFamily="49" charset="0"/>
                <a:cs typeface="Courier New" panose="02070309020205020404" pitchFamily="49" charset="0"/>
              </a:rPr>
              <a:t>prev</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test_next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next(7) == 8</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test_prev</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(7) == 6</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test_fail_next_nonint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x = next(5.5)</a:t>
            </a: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2B513161-FFE0-8A4D-AB16-F16464DBC7DF}"/>
              </a:ext>
            </a:extLst>
          </p:cNvPr>
          <p:cNvSpPr txBox="1"/>
          <p:nvPr/>
        </p:nvSpPr>
        <p:spPr>
          <a:xfrm>
            <a:off x="1643061" y="1700204"/>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tests.py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1109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C4D685-A2DB-814E-A567-E21BDFF0A123}"/>
              </a:ext>
            </a:extLst>
          </p:cNvPr>
          <p:cNvSpPr/>
          <p:nvPr/>
        </p:nvSpPr>
        <p:spPr>
          <a:xfrm>
            <a:off x="901695" y="300593"/>
            <a:ext cx="2949846" cy="461665"/>
          </a:xfrm>
          <a:prstGeom prst="rect">
            <a:avLst/>
          </a:prstGeom>
        </p:spPr>
        <p:txBody>
          <a:bodyPr wrap="none">
            <a:spAutoFit/>
          </a:bodyPr>
          <a:lstStyle/>
          <a:p>
            <a:r>
              <a:rPr lang="en-US" sz="2400" b="1" dirty="0" err="1">
                <a:latin typeface="Courier New" panose="02070309020205020404" pitchFamily="49" charset="0"/>
                <a:cs typeface="Courier New" panose="02070309020205020404" pitchFamily="49" charset="0"/>
              </a:rPr>
              <a:t>pytest</a:t>
            </a: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tests.py</a:t>
            </a:r>
            <a:endParaRPr lang="en-US" sz="2400" dirty="0"/>
          </a:p>
        </p:txBody>
      </p:sp>
      <p:pic>
        <p:nvPicPr>
          <p:cNvPr id="3" name="Picture 2">
            <a:extLst>
              <a:ext uri="{FF2B5EF4-FFF2-40B4-BE49-F238E27FC236}">
                <a16:creationId xmlns:a16="http://schemas.microsoft.com/office/drawing/2014/main" id="{25F4EA6B-AB47-2744-B131-810B3A2A76C6}"/>
              </a:ext>
            </a:extLst>
          </p:cNvPr>
          <p:cNvPicPr>
            <a:picLocks noChangeAspect="1"/>
          </p:cNvPicPr>
          <p:nvPr/>
        </p:nvPicPr>
        <p:blipFill>
          <a:blip r:embed="rId2"/>
          <a:stretch>
            <a:fillRect/>
          </a:stretch>
        </p:blipFill>
        <p:spPr>
          <a:xfrm>
            <a:off x="1001712" y="800100"/>
            <a:ext cx="9245600" cy="6057900"/>
          </a:xfrm>
          <a:prstGeom prst="rect">
            <a:avLst/>
          </a:prstGeom>
        </p:spPr>
      </p:pic>
    </p:spTree>
    <p:extLst>
      <p:ext uri="{BB962C8B-B14F-4D97-AF65-F5344CB8AC3E}">
        <p14:creationId xmlns:p14="http://schemas.microsoft.com/office/powerpoint/2010/main" val="412128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Testing exceptional conditions</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171691"/>
            <a:ext cx="8615362" cy="3693319"/>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from </a:t>
            </a:r>
            <a:r>
              <a:rPr lang="en-US" dirty="0" err="1">
                <a:latin typeface="Courier New" panose="02070309020205020404" pitchFamily="49" charset="0"/>
                <a:cs typeface="Courier New" panose="02070309020205020404" pitchFamily="49" charset="0"/>
              </a:rPr>
              <a:t>funcs</a:t>
            </a:r>
            <a:r>
              <a:rPr lang="en-US" dirty="0">
                <a:latin typeface="Courier New" panose="02070309020205020404" pitchFamily="49" charset="0"/>
                <a:cs typeface="Courier New" panose="02070309020205020404" pitchFamily="49" charset="0"/>
              </a:rPr>
              <a:t> import next, </a:t>
            </a:r>
            <a:r>
              <a:rPr lang="en-US" dirty="0" err="1">
                <a:latin typeface="Courier New" panose="02070309020205020404" pitchFamily="49" charset="0"/>
                <a:cs typeface="Courier New" panose="02070309020205020404" pitchFamily="49" charset="0"/>
              </a:rPr>
              <a:t>prev</a:t>
            </a:r>
            <a:endParaRPr lang="en-US"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import </a:t>
            </a:r>
            <a:r>
              <a:rPr lang="en-US" b="1" dirty="0" err="1">
                <a:latin typeface="Courier New" panose="02070309020205020404" pitchFamily="49" charset="0"/>
                <a:cs typeface="Courier New" panose="02070309020205020404" pitchFamily="49" charset="0"/>
              </a:rPr>
              <a:t>pytest</a:t>
            </a:r>
            <a:endParaRPr lang="en-US" b="1"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test_next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next(7) == 8</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test_prev</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(7) == 6</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test_fail_next_nonint</a:t>
            </a:r>
            <a:r>
              <a:rPr lang="en-US"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with </a:t>
            </a:r>
            <a:r>
              <a:rPr lang="en-US" b="1" dirty="0" err="1">
                <a:latin typeface="Courier New" panose="02070309020205020404" pitchFamily="49" charset="0"/>
                <a:cs typeface="Courier New" panose="02070309020205020404" pitchFamily="49" charset="0"/>
              </a:rPr>
              <a:t>pytest.raise</a:t>
            </a:r>
            <a:r>
              <a:rPr lang="en-US" b="1" dirty="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TypeError</a:t>
            </a:r>
            <a:r>
              <a:rPr lang="en-US" b="1"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x = next(5.5)</a:t>
            </a:r>
          </a:p>
          <a:p>
            <a:endParaRPr lang="en-US"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2B513161-FFE0-8A4D-AB16-F16464DBC7DF}"/>
              </a:ext>
            </a:extLst>
          </p:cNvPr>
          <p:cNvSpPr txBox="1"/>
          <p:nvPr/>
        </p:nvSpPr>
        <p:spPr>
          <a:xfrm>
            <a:off x="1643061" y="1700204"/>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tests.py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265162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C4D685-A2DB-814E-A567-E21BDFF0A123}"/>
              </a:ext>
            </a:extLst>
          </p:cNvPr>
          <p:cNvSpPr/>
          <p:nvPr/>
        </p:nvSpPr>
        <p:spPr>
          <a:xfrm>
            <a:off x="901695" y="1586468"/>
            <a:ext cx="2949846" cy="461665"/>
          </a:xfrm>
          <a:prstGeom prst="rect">
            <a:avLst/>
          </a:prstGeom>
        </p:spPr>
        <p:txBody>
          <a:bodyPr wrap="none">
            <a:spAutoFit/>
          </a:bodyPr>
          <a:lstStyle/>
          <a:p>
            <a:r>
              <a:rPr lang="en-US" sz="2400" b="1" dirty="0" err="1">
                <a:latin typeface="Courier New" panose="02070309020205020404" pitchFamily="49" charset="0"/>
                <a:cs typeface="Courier New" panose="02070309020205020404" pitchFamily="49" charset="0"/>
              </a:rPr>
              <a:t>pytest</a:t>
            </a: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tests.py</a:t>
            </a:r>
            <a:endParaRPr lang="en-US" sz="2400" dirty="0"/>
          </a:p>
        </p:txBody>
      </p:sp>
      <p:pic>
        <p:nvPicPr>
          <p:cNvPr id="3" name="Picture 2">
            <a:extLst>
              <a:ext uri="{FF2B5EF4-FFF2-40B4-BE49-F238E27FC236}">
                <a16:creationId xmlns:a16="http://schemas.microsoft.com/office/drawing/2014/main" id="{B4CDADB9-DDAC-9F4F-8C20-689DA5DA5867}"/>
              </a:ext>
            </a:extLst>
          </p:cNvPr>
          <p:cNvPicPr>
            <a:picLocks noChangeAspect="1"/>
          </p:cNvPicPr>
          <p:nvPr/>
        </p:nvPicPr>
        <p:blipFill>
          <a:blip r:embed="rId2"/>
          <a:stretch>
            <a:fillRect/>
          </a:stretch>
        </p:blipFill>
        <p:spPr>
          <a:xfrm>
            <a:off x="901694" y="2281237"/>
            <a:ext cx="10314171" cy="2219325"/>
          </a:xfrm>
          <a:prstGeom prst="rect">
            <a:avLst/>
          </a:prstGeom>
        </p:spPr>
      </p:pic>
    </p:spTree>
    <p:extLst>
      <p:ext uri="{BB962C8B-B14F-4D97-AF65-F5344CB8AC3E}">
        <p14:creationId xmlns:p14="http://schemas.microsoft.com/office/powerpoint/2010/main" val="687695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D5BF-5542-EC4D-911B-498DE32B2EE4}"/>
              </a:ext>
            </a:extLst>
          </p:cNvPr>
          <p:cNvSpPr>
            <a:spLocks noGrp="1"/>
          </p:cNvSpPr>
          <p:nvPr>
            <p:ph type="title"/>
          </p:nvPr>
        </p:nvSpPr>
        <p:spPr/>
        <p:txBody>
          <a:bodyPr/>
          <a:lstStyle/>
          <a:p>
            <a:r>
              <a:rPr lang="en-US" dirty="0"/>
              <a:t>Unit test principles</a:t>
            </a:r>
          </a:p>
        </p:txBody>
      </p:sp>
      <p:sp>
        <p:nvSpPr>
          <p:cNvPr id="3" name="Content Placeholder 2">
            <a:extLst>
              <a:ext uri="{FF2B5EF4-FFF2-40B4-BE49-F238E27FC236}">
                <a16:creationId xmlns:a16="http://schemas.microsoft.com/office/drawing/2014/main" id="{2C17A21A-CC02-974C-B920-F9E50A55CA33}"/>
              </a:ext>
            </a:extLst>
          </p:cNvPr>
          <p:cNvSpPr>
            <a:spLocks noGrp="1"/>
          </p:cNvSpPr>
          <p:nvPr>
            <p:ph idx="1"/>
          </p:nvPr>
        </p:nvSpPr>
        <p:spPr/>
        <p:txBody>
          <a:bodyPr/>
          <a:lstStyle/>
          <a:p>
            <a:r>
              <a:rPr lang="en-US" dirty="0"/>
              <a:t>Independent</a:t>
            </a:r>
          </a:p>
          <a:p>
            <a:pPr lvl="1"/>
            <a:r>
              <a:rPr lang="en-US" dirty="0"/>
              <a:t>Should be truly unit, not integration</a:t>
            </a:r>
          </a:p>
          <a:p>
            <a:pPr lvl="1"/>
            <a:r>
              <a:rPr lang="en-US" dirty="0"/>
              <a:t>The results of one test should not affect the results of another</a:t>
            </a:r>
          </a:p>
          <a:p>
            <a:r>
              <a:rPr lang="en-US" dirty="0"/>
              <a:t>Easy to write</a:t>
            </a:r>
          </a:p>
          <a:p>
            <a:r>
              <a:rPr lang="en-US" dirty="0"/>
              <a:t>Readable</a:t>
            </a:r>
          </a:p>
          <a:p>
            <a:r>
              <a:rPr lang="en-US" dirty="0"/>
              <a:t>Reliable</a:t>
            </a:r>
          </a:p>
          <a:p>
            <a:pPr lvl="1"/>
            <a:r>
              <a:rPr lang="en-US" dirty="0"/>
              <a:t>Should only test part of system being tested</a:t>
            </a:r>
          </a:p>
          <a:p>
            <a:pPr lvl="1"/>
            <a:r>
              <a:rPr lang="en-US" dirty="0"/>
              <a:t>Should pass regardless of environment (can’t pass on dev put fail on prod)</a:t>
            </a:r>
          </a:p>
          <a:p>
            <a:r>
              <a:rPr lang="en-US" dirty="0"/>
              <a:t>Fast</a:t>
            </a:r>
          </a:p>
        </p:txBody>
      </p:sp>
    </p:spTree>
    <p:extLst>
      <p:ext uri="{BB962C8B-B14F-4D97-AF65-F5344CB8AC3E}">
        <p14:creationId xmlns:p14="http://schemas.microsoft.com/office/powerpoint/2010/main" val="31507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D5BF-5542-EC4D-911B-498DE32B2EE4}"/>
              </a:ext>
            </a:extLst>
          </p:cNvPr>
          <p:cNvSpPr>
            <a:spLocks noGrp="1"/>
          </p:cNvSpPr>
          <p:nvPr>
            <p:ph type="title"/>
          </p:nvPr>
        </p:nvSpPr>
        <p:spPr/>
        <p:txBody>
          <a:bodyPr/>
          <a:lstStyle/>
          <a:p>
            <a:r>
              <a:rPr lang="en-US" dirty="0"/>
              <a:t>Independent and reliable tests</a:t>
            </a:r>
          </a:p>
        </p:txBody>
      </p:sp>
      <p:sp>
        <p:nvSpPr>
          <p:cNvPr id="3" name="Content Placeholder 2">
            <a:extLst>
              <a:ext uri="{FF2B5EF4-FFF2-40B4-BE49-F238E27FC236}">
                <a16:creationId xmlns:a16="http://schemas.microsoft.com/office/drawing/2014/main" id="{2C17A21A-CC02-974C-B920-F9E50A55CA33}"/>
              </a:ext>
            </a:extLst>
          </p:cNvPr>
          <p:cNvSpPr>
            <a:spLocks noGrp="1"/>
          </p:cNvSpPr>
          <p:nvPr>
            <p:ph idx="1"/>
          </p:nvPr>
        </p:nvSpPr>
        <p:spPr/>
        <p:txBody>
          <a:bodyPr/>
          <a:lstStyle/>
          <a:p>
            <a:r>
              <a:rPr lang="en-US" dirty="0"/>
              <a:t>Each test is independent</a:t>
            </a:r>
          </a:p>
          <a:p>
            <a:r>
              <a:rPr lang="en-US" dirty="0"/>
              <a:t>Each test should run in a clean environment</a:t>
            </a:r>
          </a:p>
          <a:p>
            <a:r>
              <a:rPr lang="en-US" dirty="0"/>
              <a:t>We can create clean environments through…</a:t>
            </a:r>
          </a:p>
          <a:p>
            <a:pPr lvl="1"/>
            <a:r>
              <a:rPr lang="en-US" dirty="0"/>
              <a:t>“Mock” objects</a:t>
            </a:r>
          </a:p>
          <a:p>
            <a:pPr lvl="1"/>
            <a:r>
              <a:rPr lang="en-US" dirty="0"/>
              <a:t>Test </a:t>
            </a:r>
            <a:r>
              <a:rPr lang="en-US" b="1" u="sng" dirty="0"/>
              <a:t>fixtures</a:t>
            </a:r>
          </a:p>
          <a:p>
            <a:endParaRPr lang="en-US" dirty="0"/>
          </a:p>
        </p:txBody>
      </p:sp>
    </p:spTree>
    <p:extLst>
      <p:ext uri="{BB962C8B-B14F-4D97-AF65-F5344CB8AC3E}">
        <p14:creationId xmlns:p14="http://schemas.microsoft.com/office/powerpoint/2010/main" val="25414743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D5BF-5542-EC4D-911B-498DE32B2EE4}"/>
              </a:ext>
            </a:extLst>
          </p:cNvPr>
          <p:cNvSpPr>
            <a:spLocks noGrp="1"/>
          </p:cNvSpPr>
          <p:nvPr>
            <p:ph type="title"/>
          </p:nvPr>
        </p:nvSpPr>
        <p:spPr/>
        <p:txBody>
          <a:bodyPr/>
          <a:lstStyle/>
          <a:p>
            <a:r>
              <a:rPr lang="en-US" dirty="0"/>
              <a:t>Fixtures</a:t>
            </a:r>
          </a:p>
        </p:txBody>
      </p:sp>
      <p:sp>
        <p:nvSpPr>
          <p:cNvPr id="4" name="Rectangle 3">
            <a:extLst>
              <a:ext uri="{FF2B5EF4-FFF2-40B4-BE49-F238E27FC236}">
                <a16:creationId xmlns:a16="http://schemas.microsoft.com/office/drawing/2014/main" id="{845D373B-A6FE-5540-99DD-AE8691EAB63F}"/>
              </a:ext>
            </a:extLst>
          </p:cNvPr>
          <p:cNvSpPr/>
          <p:nvPr/>
        </p:nvSpPr>
        <p:spPr>
          <a:xfrm>
            <a:off x="1214437" y="1690688"/>
            <a:ext cx="7886700" cy="4247317"/>
          </a:xfrm>
          <a:prstGeom prst="rect">
            <a:avLst/>
          </a:prstGeom>
        </p:spPr>
        <p:txBody>
          <a:bodyPr wrap="square">
            <a:spAutoFit/>
          </a:bodyPr>
          <a:lstStyle/>
          <a:p>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pytest.fixture</a:t>
            </a:r>
            <a:r>
              <a:rPr lang="en-US" dirty="0">
                <a:effectLst/>
                <a:latin typeface="Courier New" panose="02070309020205020404" pitchFamily="49" charset="0"/>
                <a:cs typeface="Courier New" panose="02070309020205020404" pitchFamily="49" charset="0"/>
              </a:rPr>
              <a:t>(scope="function")</a:t>
            </a:r>
          </a:p>
          <a:p>
            <a:r>
              <a:rPr lang="en-US" dirty="0">
                <a:effectLst/>
                <a:latin typeface="Courier New" panose="02070309020205020404" pitchFamily="49" charset="0"/>
                <a:cs typeface="Courier New" panose="02070309020205020404" pitchFamily="49" charset="0"/>
              </a:rPr>
              <a:t>def </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a:p>
            <a:r>
              <a:rPr lang="en-US" dirty="0">
                <a:effectLst/>
                <a:latin typeface="Courier New" panose="02070309020205020404" pitchFamily="49" charset="0"/>
                <a:cs typeface="Courier New" panose="02070309020205020404" pitchFamily="49" charset="0"/>
              </a:rPr>
              <a:t>    db1 = DB('</a:t>
            </a:r>
            <a:r>
              <a:rPr lang="en-US" dirty="0" err="1">
                <a:effectLst/>
                <a:latin typeface="Courier New" panose="02070309020205020404" pitchFamily="49" charset="0"/>
                <a:cs typeface="Courier New" panose="02070309020205020404" pitchFamily="49" charset="0"/>
              </a:rPr>
              <a:t>dbfile.db</a:t>
            </a:r>
            <a:r>
              <a:rPr lang="en-US" dirty="0">
                <a:effectLst/>
                <a:latin typeface="Courier New" panose="02070309020205020404" pitchFamily="49" charset="0"/>
                <a:cs typeface="Courier New" panose="02070309020205020404" pitchFamily="49" charset="0"/>
              </a:rPr>
              <a:t>')</a:t>
            </a:r>
          </a:p>
          <a:p>
            <a:r>
              <a:rPr lang="en-US" dirty="0">
                <a:effectLst/>
                <a:latin typeface="Courier New" panose="02070309020205020404" pitchFamily="49" charset="0"/>
                <a:cs typeface="Courier New" panose="02070309020205020404" pitchFamily="49" charset="0"/>
              </a:rPr>
              <a:t>    db1.init()</a:t>
            </a:r>
          </a:p>
          <a:p>
            <a:r>
              <a:rPr lang="en-US" dirty="0">
                <a:effectLst/>
                <a:latin typeface="Courier New" panose="02070309020205020404" pitchFamily="49" charset="0"/>
                <a:cs typeface="Courier New" panose="02070309020205020404" pitchFamily="49" charset="0"/>
              </a:rPr>
              <a:t>    yield db1</a:t>
            </a:r>
          </a:p>
          <a:p>
            <a:r>
              <a:rPr lang="en-US" dirty="0">
                <a:effectLst/>
                <a:latin typeface="Courier New" panose="02070309020205020404" pitchFamily="49" charset="0"/>
                <a:cs typeface="Courier New" panose="02070309020205020404" pitchFamily="49" charset="0"/>
              </a:rPr>
              <a:t>    db1.drop()</a:t>
            </a:r>
          </a:p>
          <a:p>
            <a:endParaRPr lang="en-US" dirty="0">
              <a:effectLst/>
              <a:latin typeface="Courier New" panose="02070309020205020404" pitchFamily="49" charset="0"/>
              <a:cs typeface="Courier New" panose="02070309020205020404" pitchFamily="49" charset="0"/>
            </a:endParaRPr>
          </a:p>
          <a:p>
            <a:endParaRPr lang="en-US" dirty="0">
              <a:effectLst/>
              <a:latin typeface="Courier New" panose="02070309020205020404" pitchFamily="49" charset="0"/>
              <a:cs typeface="Courier New" panose="02070309020205020404" pitchFamily="49" charset="0"/>
            </a:endParaRPr>
          </a:p>
          <a:p>
            <a:r>
              <a:rPr lang="en-US" dirty="0">
                <a:effectLst/>
                <a:latin typeface="Courier New" panose="02070309020205020404" pitchFamily="49" charset="0"/>
                <a:cs typeface="Courier New" panose="02070309020205020404" pitchFamily="49" charset="0"/>
              </a:rPr>
              <a:t>def </a:t>
            </a:r>
            <a:r>
              <a:rPr lang="en-US" dirty="0" err="1">
                <a:effectLst/>
                <a:latin typeface="Courier New" panose="02070309020205020404" pitchFamily="49" charset="0"/>
                <a:cs typeface="Courier New" panose="02070309020205020404" pitchFamily="49" charset="0"/>
              </a:rPr>
              <a:t>test_insert</a:t>
            </a:r>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a:p>
            <a:r>
              <a:rPr lang="en-US" dirty="0">
                <a:effectLst/>
                <a:latin typeface="Courier New" panose="02070309020205020404" pitchFamily="49" charset="0"/>
                <a:cs typeface="Courier New" panose="02070309020205020404" pitchFamily="49" charset="0"/>
              </a:rPr>
              <a:t>    </a:t>
            </a:r>
            <a:r>
              <a:rPr lang="en-US" dirty="0" err="1">
                <a:effectLst/>
                <a:latin typeface="Courier New" panose="02070309020205020404" pitchFamily="49" charset="0"/>
                <a:cs typeface="Courier New" panose="02070309020205020404" pitchFamily="49" charset="0"/>
              </a:rPr>
              <a:t>insert_rows</a:t>
            </a:r>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effectLst/>
                <a:latin typeface="Courier New" panose="02070309020205020404" pitchFamily="49" charset="0"/>
                <a:cs typeface="Courier New" panose="02070309020205020404" pitchFamily="49" charset="0"/>
              </a:rPr>
              <a:t>def </a:t>
            </a:r>
            <a:r>
              <a:rPr lang="en-US" dirty="0" err="1">
                <a:effectLst/>
                <a:latin typeface="Courier New" panose="02070309020205020404" pitchFamily="49" charset="0"/>
                <a:cs typeface="Courier New" panose="02070309020205020404" pitchFamily="49" charset="0"/>
              </a:rPr>
              <a:t>test_fail_delete_empty</a:t>
            </a:r>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with </a:t>
            </a:r>
            <a:r>
              <a:rPr lang="en-US" dirty="0" err="1">
                <a:latin typeface="Courier New" panose="02070309020205020404" pitchFamily="49" charset="0"/>
                <a:cs typeface="Courier New" panose="02070309020205020404" pitchFamily="49" charset="0"/>
              </a:rPr>
              <a:t>pytest.raises</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NoDataException</a:t>
            </a:r>
            <a:r>
              <a:rPr lang="en-US" dirty="0">
                <a:latin typeface="Courier New" panose="02070309020205020404" pitchFamily="49" charset="0"/>
                <a:cs typeface="Courier New" panose="02070309020205020404" pitchFamily="49" charset="0"/>
              </a:rPr>
              <a:t>):</a:t>
            </a:r>
            <a:endParaRPr lang="en-US" dirty="0">
              <a:effectLst/>
              <a:latin typeface="Courier New" panose="02070309020205020404" pitchFamily="49" charset="0"/>
              <a:cs typeface="Courier New" panose="02070309020205020404" pitchFamily="49" charset="0"/>
            </a:endParaRPr>
          </a:p>
          <a:p>
            <a:r>
              <a:rPr lang="en-US" dirty="0">
                <a:effectLst/>
                <a:latin typeface="Courier New" panose="02070309020205020404" pitchFamily="49" charset="0"/>
                <a:cs typeface="Courier New" panose="02070309020205020404" pitchFamily="49" charset="0"/>
              </a:rPr>
              <a:t>        </a:t>
            </a:r>
            <a:r>
              <a:rPr lang="en-US" dirty="0" err="1">
                <a:effectLst/>
                <a:latin typeface="Courier New" panose="02070309020205020404" pitchFamily="49" charset="0"/>
                <a:cs typeface="Courier New" panose="02070309020205020404" pitchFamily="49" charset="0"/>
              </a:rPr>
              <a:t>delete_rows</a:t>
            </a:r>
            <a:r>
              <a:rPr lang="en-US" dirty="0">
                <a:effectLst/>
                <a:latin typeface="Courier New" panose="02070309020205020404" pitchFamily="49" charset="0"/>
                <a:cs typeface="Courier New" panose="02070309020205020404" pitchFamily="49" charset="0"/>
              </a:rPr>
              <a:t>(</a:t>
            </a:r>
            <a:r>
              <a:rPr lang="en-US" dirty="0" err="1">
                <a:effectLst/>
                <a:latin typeface="Courier New" panose="02070309020205020404" pitchFamily="49" charset="0"/>
                <a:cs typeface="Courier New" panose="02070309020205020404" pitchFamily="49" charset="0"/>
              </a:rPr>
              <a:t>db</a:t>
            </a:r>
            <a:r>
              <a:rPr lang="en-US" dirty="0">
                <a:effectLst/>
                <a:latin typeface="Courier New" panose="02070309020205020404" pitchFamily="49" charset="0"/>
                <a:cs typeface="Courier New" panose="02070309020205020404" pitchFamily="49" charset="0"/>
              </a:rPr>
              <a:t>)</a:t>
            </a:r>
          </a:p>
        </p:txBody>
      </p:sp>
      <p:sp>
        <p:nvSpPr>
          <p:cNvPr id="5" name="TextBox 4">
            <a:extLst>
              <a:ext uri="{FF2B5EF4-FFF2-40B4-BE49-F238E27FC236}">
                <a16:creationId xmlns:a16="http://schemas.microsoft.com/office/drawing/2014/main" id="{36DD4EA2-5F47-9544-B208-C50D6E749E40}"/>
              </a:ext>
            </a:extLst>
          </p:cNvPr>
          <p:cNvSpPr txBox="1"/>
          <p:nvPr/>
        </p:nvSpPr>
        <p:spPr>
          <a:xfrm>
            <a:off x="6772274" y="3219451"/>
            <a:ext cx="4657725" cy="830997"/>
          </a:xfrm>
          <a:prstGeom prst="rect">
            <a:avLst/>
          </a:prstGeom>
          <a:noFill/>
        </p:spPr>
        <p:txBody>
          <a:bodyPr wrap="square" rtlCol="0">
            <a:spAutoFit/>
          </a:bodyPr>
          <a:lstStyle/>
          <a:p>
            <a:r>
              <a:rPr lang="en-US" sz="2400" dirty="0"/>
              <a:t>Each call to a test_* function gets a new, empty DB.</a:t>
            </a:r>
          </a:p>
        </p:txBody>
      </p:sp>
    </p:spTree>
    <p:extLst>
      <p:ext uri="{BB962C8B-B14F-4D97-AF65-F5344CB8AC3E}">
        <p14:creationId xmlns:p14="http://schemas.microsoft.com/office/powerpoint/2010/main" val="1479522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A4C7E-5C3B-C440-8808-A811AE20A4DC}"/>
              </a:ext>
            </a:extLst>
          </p:cNvPr>
          <p:cNvSpPr>
            <a:spLocks noGrp="1"/>
          </p:cNvSpPr>
          <p:nvPr>
            <p:ph type="title"/>
          </p:nvPr>
        </p:nvSpPr>
        <p:spPr/>
        <p:txBody>
          <a:bodyPr/>
          <a:lstStyle/>
          <a:p>
            <a:r>
              <a:rPr lang="en-US" dirty="0"/>
              <a:t>Quotes from past semesters</a:t>
            </a:r>
          </a:p>
        </p:txBody>
      </p:sp>
      <p:sp>
        <p:nvSpPr>
          <p:cNvPr id="3" name="Content Placeholder 2">
            <a:extLst>
              <a:ext uri="{FF2B5EF4-FFF2-40B4-BE49-F238E27FC236}">
                <a16:creationId xmlns:a16="http://schemas.microsoft.com/office/drawing/2014/main" id="{ADBF0867-7027-6547-B60F-2D3F8F9EC572}"/>
              </a:ext>
            </a:extLst>
          </p:cNvPr>
          <p:cNvSpPr>
            <a:spLocks noGrp="1"/>
          </p:cNvSpPr>
          <p:nvPr>
            <p:ph idx="1"/>
          </p:nvPr>
        </p:nvSpPr>
        <p:spPr/>
        <p:txBody>
          <a:bodyPr/>
          <a:lstStyle/>
          <a:p>
            <a:r>
              <a:rPr lang="en-US" dirty="0"/>
              <a:t>“[Student name] broke [feature 1] when coding [feature 2].”</a:t>
            </a:r>
          </a:p>
          <a:p>
            <a:r>
              <a:rPr lang="en-US" dirty="0"/>
              <a:t>“The problem is the error happens over </a:t>
            </a:r>
            <a:r>
              <a:rPr lang="en-US" i="1" dirty="0"/>
              <a:t>here </a:t>
            </a:r>
            <a:r>
              <a:rPr lang="en-US" dirty="0"/>
              <a:t>in the code, but we don’t detect and handle the error until over </a:t>
            </a:r>
            <a:r>
              <a:rPr lang="en-US" i="1" dirty="0"/>
              <a:t>here</a:t>
            </a:r>
            <a:r>
              <a:rPr lang="en-US" dirty="0"/>
              <a:t>.”</a:t>
            </a:r>
          </a:p>
          <a:p>
            <a:r>
              <a:rPr lang="en-US" dirty="0"/>
              <a:t>“The signature for [function name] has three arguments, but the third argument is no longer matters like it did when we coded [feature 1].  We should probably get rid of it… some time… eventually….”</a:t>
            </a:r>
          </a:p>
          <a:p>
            <a:r>
              <a:rPr lang="en-US" dirty="0"/>
              <a:t>“Our branch is polluted with commits that have broken code, because we didn’t run all the different possible test cases to check to see if we broke anything.  It just takes too much time.”</a:t>
            </a:r>
          </a:p>
          <a:p>
            <a:endParaRPr lang="en-US" dirty="0"/>
          </a:p>
        </p:txBody>
      </p:sp>
    </p:spTree>
    <p:extLst>
      <p:ext uri="{BB962C8B-B14F-4D97-AF65-F5344CB8AC3E}">
        <p14:creationId xmlns:p14="http://schemas.microsoft.com/office/powerpoint/2010/main" val="7999809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3BBAE-8CDD-1442-B482-BCDBB5349AAA}"/>
              </a:ext>
            </a:extLst>
          </p:cNvPr>
          <p:cNvSpPr>
            <a:spLocks noGrp="1"/>
          </p:cNvSpPr>
          <p:nvPr>
            <p:ph type="title"/>
          </p:nvPr>
        </p:nvSpPr>
        <p:spPr/>
        <p:txBody>
          <a:bodyPr/>
          <a:lstStyle/>
          <a:p>
            <a:r>
              <a:rPr lang="en-US" dirty="0"/>
              <a:t>Where to put tests?</a:t>
            </a:r>
          </a:p>
        </p:txBody>
      </p:sp>
      <p:sp>
        <p:nvSpPr>
          <p:cNvPr id="3" name="Content Placeholder 2">
            <a:extLst>
              <a:ext uri="{FF2B5EF4-FFF2-40B4-BE49-F238E27FC236}">
                <a16:creationId xmlns:a16="http://schemas.microsoft.com/office/drawing/2014/main" id="{D8BD0664-6B1B-F64D-9424-643EA99C9F2F}"/>
              </a:ext>
            </a:extLst>
          </p:cNvPr>
          <p:cNvSpPr>
            <a:spLocks noGrp="1"/>
          </p:cNvSpPr>
          <p:nvPr>
            <p:ph idx="1"/>
          </p:nvPr>
        </p:nvSpPr>
        <p:spPr/>
        <p:txBody>
          <a:bodyPr/>
          <a:lstStyle/>
          <a:p>
            <a:r>
              <a:rPr lang="en-US" dirty="0"/>
              <a:t>Currently, tests are mixed with program code.</a:t>
            </a:r>
          </a:p>
          <a:p>
            <a:r>
              <a:rPr lang="en-US" dirty="0"/>
              <a:t>Separate using </a:t>
            </a:r>
            <a:r>
              <a:rPr lang="en-US" b="1" u="sng" dirty="0"/>
              <a:t>modules</a:t>
            </a:r>
            <a:r>
              <a:rPr lang="en-US" dirty="0"/>
              <a:t>.</a:t>
            </a:r>
          </a:p>
          <a:p>
            <a:r>
              <a:rPr lang="en-US" b="1" dirty="0">
                <a:latin typeface="Courier New" panose="02070309020205020404" pitchFamily="49" charset="0"/>
                <a:cs typeface="Courier New" panose="02070309020205020404" pitchFamily="49" charset="0"/>
              </a:rPr>
              <a:t>tests</a:t>
            </a:r>
            <a:r>
              <a:rPr lang="en-US" dirty="0"/>
              <a:t> </a:t>
            </a:r>
            <a:r>
              <a:rPr lang="en-US" dirty="0" err="1"/>
              <a:t>dir</a:t>
            </a:r>
            <a:r>
              <a:rPr lang="en-US" dirty="0"/>
              <a:t> (with blank __</a:t>
            </a:r>
            <a:r>
              <a:rPr lang="en-US" dirty="0" err="1"/>
              <a:t>init</a:t>
            </a:r>
            <a:r>
              <a:rPr lang="en-US" dirty="0"/>
              <a:t>__.</a:t>
            </a:r>
            <a:r>
              <a:rPr lang="en-US" dirty="0" err="1"/>
              <a:t>py</a:t>
            </a:r>
            <a:r>
              <a:rPr lang="en-US" dirty="0"/>
              <a:t> file)</a:t>
            </a:r>
          </a:p>
          <a:p>
            <a:r>
              <a:rPr lang="en-US" b="1" dirty="0" err="1">
                <a:latin typeface="Courier New" panose="02070309020205020404" pitchFamily="49" charset="0"/>
                <a:cs typeface="Courier New" panose="02070309020205020404" pitchFamily="49" charset="0"/>
              </a:rPr>
              <a:t>funcs</a:t>
            </a:r>
            <a:r>
              <a:rPr lang="en-US" b="1" dirty="0">
                <a:latin typeface="Courier New" panose="02070309020205020404" pitchFamily="49" charset="0"/>
                <a:cs typeface="Courier New" panose="02070309020205020404" pitchFamily="49" charset="0"/>
              </a:rPr>
              <a:t> </a:t>
            </a:r>
            <a:r>
              <a:rPr lang="en-US" dirty="0" err="1"/>
              <a:t>dir</a:t>
            </a:r>
            <a:r>
              <a:rPr lang="en-US" dirty="0"/>
              <a:t>  (with blank __</a:t>
            </a:r>
            <a:r>
              <a:rPr lang="en-US" dirty="0" err="1"/>
              <a:t>init</a:t>
            </a:r>
            <a:r>
              <a:rPr lang="en-US" dirty="0"/>
              <a:t>__.</a:t>
            </a:r>
            <a:r>
              <a:rPr lang="en-US" dirty="0" err="1"/>
              <a:t>py</a:t>
            </a:r>
            <a:r>
              <a:rPr lang="en-US" dirty="0"/>
              <a:t> file and __main__.</a:t>
            </a:r>
            <a:r>
              <a:rPr lang="en-US" dirty="0" err="1"/>
              <a:t>py</a:t>
            </a:r>
            <a:r>
              <a:rPr lang="en-US" dirty="0"/>
              <a:t> file)</a:t>
            </a:r>
          </a:p>
          <a:p>
            <a:pPr lvl="1"/>
            <a:r>
              <a:rPr lang="en-US" dirty="0"/>
              <a:t>“</a:t>
            </a:r>
            <a:r>
              <a:rPr lang="en-US" dirty="0" err="1"/>
              <a:t>funcs</a:t>
            </a:r>
            <a:r>
              <a:rPr lang="en-US" dirty="0"/>
              <a:t>” can be whatever the name of your app is</a:t>
            </a:r>
          </a:p>
          <a:p>
            <a:r>
              <a:rPr lang="en-US" dirty="0"/>
              <a:t>Run main program</a:t>
            </a:r>
          </a:p>
          <a:p>
            <a:pPr lvl="1"/>
            <a:r>
              <a:rPr lang="en-US" dirty="0"/>
              <a:t>python -m </a:t>
            </a:r>
            <a:r>
              <a:rPr lang="en-US" dirty="0" err="1"/>
              <a:t>funcs</a:t>
            </a:r>
            <a:endParaRPr lang="en-US" dirty="0"/>
          </a:p>
          <a:p>
            <a:r>
              <a:rPr lang="en-US" dirty="0"/>
              <a:t>Run tests</a:t>
            </a:r>
          </a:p>
          <a:p>
            <a:pPr lvl="1"/>
            <a:r>
              <a:rPr lang="en-US" dirty="0" err="1"/>
              <a:t>pytest</a:t>
            </a:r>
            <a:r>
              <a:rPr lang="en-US" dirty="0"/>
              <a:t> tests</a:t>
            </a:r>
          </a:p>
          <a:p>
            <a:pPr marL="0" indent="0">
              <a:buNone/>
            </a:pPr>
            <a:endParaRPr lang="en-US" dirty="0"/>
          </a:p>
        </p:txBody>
      </p:sp>
    </p:spTree>
    <p:extLst>
      <p:ext uri="{BB962C8B-B14F-4D97-AF65-F5344CB8AC3E}">
        <p14:creationId xmlns:p14="http://schemas.microsoft.com/office/powerpoint/2010/main" val="71444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5E7BC-B75B-FC40-9CD2-69779DE9FB10}"/>
              </a:ext>
            </a:extLst>
          </p:cNvPr>
          <p:cNvSpPr>
            <a:spLocks noGrp="1"/>
          </p:cNvSpPr>
          <p:nvPr>
            <p:ph type="title"/>
          </p:nvPr>
        </p:nvSpPr>
        <p:spPr/>
        <p:txBody>
          <a:bodyPr/>
          <a:lstStyle/>
          <a:p>
            <a:r>
              <a:rPr lang="en-US" dirty="0"/>
              <a:t>Project Management command line app</a:t>
            </a:r>
          </a:p>
        </p:txBody>
      </p:sp>
      <p:sp>
        <p:nvSpPr>
          <p:cNvPr id="3" name="Content Placeholder 2">
            <a:extLst>
              <a:ext uri="{FF2B5EF4-FFF2-40B4-BE49-F238E27FC236}">
                <a16:creationId xmlns:a16="http://schemas.microsoft.com/office/drawing/2014/main" id="{AE88277B-A894-6B4F-816A-D120764F78FD}"/>
              </a:ext>
            </a:extLst>
          </p:cNvPr>
          <p:cNvSpPr>
            <a:spLocks noGrp="1"/>
          </p:cNvSpPr>
          <p:nvPr>
            <p:ph idx="1"/>
          </p:nvPr>
        </p:nvSpPr>
        <p:spPr/>
        <p:txBody>
          <a:bodyPr/>
          <a:lstStyle/>
          <a:p>
            <a:r>
              <a:rPr lang="en-US" dirty="0"/>
              <a:t>Features</a:t>
            </a: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t>Design classes to implement features using </a:t>
            </a:r>
            <a:r>
              <a:rPr lang="en-US" dirty="0" err="1"/>
              <a:t>StarUML</a:t>
            </a:r>
            <a:endParaRPr lang="en-US" dirty="0">
              <a:latin typeface="Courier New" panose="02070309020205020404" pitchFamily="49" charset="0"/>
              <a:cs typeface="Courier New" panose="02070309020205020404" pitchFamily="49" charset="0"/>
            </a:endParaRPr>
          </a:p>
          <a:p>
            <a:r>
              <a:rPr lang="en-US" dirty="0">
                <a:latin typeface="Calibri" panose="020F0502020204030204" pitchFamily="34" charset="0"/>
                <a:cs typeface="Calibri" panose="020F0502020204030204" pitchFamily="34" charset="0"/>
              </a:rPr>
              <a:t>Clean interfaces will make it easier to test our code</a:t>
            </a:r>
          </a:p>
          <a:p>
            <a:r>
              <a:rPr lang="en-US" dirty="0">
                <a:latin typeface="Calibri" panose="020F0502020204030204" pitchFamily="34" charset="0"/>
                <a:cs typeface="Calibri" panose="020F0502020204030204" pitchFamily="34" charset="0"/>
              </a:rPr>
              <a:t>This forms the basis for Assignment A4</a:t>
            </a:r>
          </a:p>
          <a:p>
            <a:r>
              <a:rPr lang="en-US" dirty="0">
                <a:latin typeface="Calibri" panose="020F0502020204030204" pitchFamily="34" charset="0"/>
                <a:cs typeface="Calibri" panose="020F0502020204030204" pitchFamily="34" charset="0"/>
              </a:rPr>
              <a:t>Starting point is </a:t>
            </a:r>
            <a:r>
              <a:rPr lang="en-US" dirty="0">
                <a:latin typeface="Calibri" panose="020F0502020204030204" pitchFamily="34" charset="0"/>
                <a:cs typeface="Calibri" panose="020F0502020204030204" pitchFamily="34" charset="0"/>
                <a:hlinkClick r:id="rId2"/>
              </a:rPr>
              <a:t>https://github.com/jbshep/softeng19-a4</a:t>
            </a:r>
            <a:r>
              <a:rPr lang="en-US" dirty="0">
                <a:latin typeface="Calibri" panose="020F0502020204030204" pitchFamily="34" charset="0"/>
                <a:cs typeface="Calibri" panose="020F0502020204030204" pitchFamily="34" charset="0"/>
              </a:rPr>
              <a:t> </a:t>
            </a:r>
          </a:p>
        </p:txBody>
      </p:sp>
      <p:sp>
        <p:nvSpPr>
          <p:cNvPr id="4" name="TextBox 3">
            <a:extLst>
              <a:ext uri="{FF2B5EF4-FFF2-40B4-BE49-F238E27FC236}">
                <a16:creationId xmlns:a16="http://schemas.microsoft.com/office/drawing/2014/main" id="{E19FB9B0-778A-A04B-B8E0-04DBB0F0093E}"/>
              </a:ext>
            </a:extLst>
          </p:cNvPr>
          <p:cNvSpPr txBox="1"/>
          <p:nvPr/>
        </p:nvSpPr>
        <p:spPr>
          <a:xfrm>
            <a:off x="1353787" y="2505670"/>
            <a:ext cx="4120738" cy="923330"/>
          </a:xfrm>
          <a:prstGeom prst="rect">
            <a:avLst/>
          </a:prstGeom>
          <a:noFill/>
        </p:spPr>
        <p:txBody>
          <a:bodyPr wrap="square" rtlCol="0">
            <a:spAutoFit/>
          </a:bodyPr>
          <a:lstStyle/>
          <a:p>
            <a:r>
              <a:rPr lang="en-US" dirty="0" err="1">
                <a:latin typeface="Courier New" panose="02070309020205020404" pitchFamily="49" charset="0"/>
                <a:cs typeface="Courier New" panose="02070309020205020404" pitchFamily="49" charset="0"/>
              </a:rPr>
              <a:t>pmgr</a:t>
            </a:r>
            <a:r>
              <a:rPr lang="en-US" dirty="0">
                <a:latin typeface="Courier New" panose="02070309020205020404" pitchFamily="49" charset="0"/>
                <a:cs typeface="Courier New" panose="02070309020205020404" pitchFamily="49" charset="0"/>
              </a:rPr>
              <a:t> show proj1</a:t>
            </a:r>
          </a:p>
          <a:p>
            <a:r>
              <a:rPr lang="en-US" dirty="0" err="1">
                <a:latin typeface="Courier New" panose="02070309020205020404" pitchFamily="49" charset="0"/>
                <a:cs typeface="Courier New" panose="02070309020205020404" pitchFamily="49" charset="0"/>
              </a:rPr>
              <a:t>pmgr</a:t>
            </a:r>
            <a:r>
              <a:rPr lang="en-US" dirty="0">
                <a:latin typeface="Courier New" panose="02070309020205020404" pitchFamily="49" charset="0"/>
                <a:cs typeface="Courier New" panose="02070309020205020404" pitchFamily="49" charset="0"/>
              </a:rPr>
              <a:t> add proj1 task1</a:t>
            </a:r>
          </a:p>
          <a:p>
            <a:r>
              <a:rPr lang="en-US" dirty="0" err="1">
                <a:latin typeface="Courier New" panose="02070309020205020404" pitchFamily="49" charset="0"/>
                <a:cs typeface="Courier New" panose="02070309020205020404" pitchFamily="49" charset="0"/>
              </a:rPr>
              <a:t>pmgr</a:t>
            </a:r>
            <a:r>
              <a:rPr lang="en-US" dirty="0">
                <a:latin typeface="Courier New" panose="02070309020205020404" pitchFamily="49" charset="0"/>
                <a:cs typeface="Courier New" panose="02070309020205020404" pitchFamily="49" charset="0"/>
              </a:rPr>
              <a:t> remove proj1 task1</a:t>
            </a:r>
          </a:p>
        </p:txBody>
      </p:sp>
    </p:spTree>
    <p:extLst>
      <p:ext uri="{BB962C8B-B14F-4D97-AF65-F5344CB8AC3E}">
        <p14:creationId xmlns:p14="http://schemas.microsoft.com/office/powerpoint/2010/main" val="1895705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3280AF-176D-4740-AA58-A06C1FFE6FDC}"/>
              </a:ext>
            </a:extLst>
          </p:cNvPr>
          <p:cNvPicPr>
            <a:picLocks noChangeAspect="1"/>
          </p:cNvPicPr>
          <p:nvPr/>
        </p:nvPicPr>
        <p:blipFill>
          <a:blip r:embed="rId2"/>
          <a:stretch>
            <a:fillRect/>
          </a:stretch>
        </p:blipFill>
        <p:spPr>
          <a:xfrm>
            <a:off x="2639699" y="0"/>
            <a:ext cx="6912602" cy="6858000"/>
          </a:xfrm>
          <a:prstGeom prst="rect">
            <a:avLst/>
          </a:prstGeom>
        </p:spPr>
      </p:pic>
    </p:spTree>
    <p:extLst>
      <p:ext uri="{BB962C8B-B14F-4D97-AF65-F5344CB8AC3E}">
        <p14:creationId xmlns:p14="http://schemas.microsoft.com/office/powerpoint/2010/main" val="545785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7754A-360E-A245-BF7C-726A60A12891}"/>
              </a:ext>
            </a:extLst>
          </p:cNvPr>
          <p:cNvSpPr>
            <a:spLocks noGrp="1"/>
          </p:cNvSpPr>
          <p:nvPr>
            <p:ph type="title"/>
          </p:nvPr>
        </p:nvSpPr>
        <p:spPr/>
        <p:txBody>
          <a:bodyPr/>
          <a:lstStyle/>
          <a:p>
            <a:r>
              <a:rPr lang="en-US" dirty="0"/>
              <a:t>Test-driven development (TDD)</a:t>
            </a:r>
          </a:p>
        </p:txBody>
      </p:sp>
      <p:sp>
        <p:nvSpPr>
          <p:cNvPr id="3" name="Content Placeholder 2">
            <a:extLst>
              <a:ext uri="{FF2B5EF4-FFF2-40B4-BE49-F238E27FC236}">
                <a16:creationId xmlns:a16="http://schemas.microsoft.com/office/drawing/2014/main" id="{842CEDFD-18D4-DE45-A081-616828ED6452}"/>
              </a:ext>
            </a:extLst>
          </p:cNvPr>
          <p:cNvSpPr>
            <a:spLocks noGrp="1"/>
          </p:cNvSpPr>
          <p:nvPr>
            <p:ph idx="1"/>
          </p:nvPr>
        </p:nvSpPr>
        <p:spPr/>
        <p:txBody>
          <a:bodyPr/>
          <a:lstStyle/>
          <a:p>
            <a:r>
              <a:rPr lang="en-US" dirty="0"/>
              <a:t>Tests call functions and verify…</a:t>
            </a:r>
          </a:p>
          <a:p>
            <a:pPr lvl="1"/>
            <a:r>
              <a:rPr lang="en-US" dirty="0"/>
              <a:t>… correct operation</a:t>
            </a:r>
          </a:p>
          <a:p>
            <a:pPr lvl="1"/>
            <a:r>
              <a:rPr lang="en-US" dirty="0"/>
              <a:t>… correct failure</a:t>
            </a:r>
          </a:p>
          <a:p>
            <a:r>
              <a:rPr lang="en-US" dirty="0"/>
              <a:t>Write tests first</a:t>
            </a:r>
          </a:p>
          <a:p>
            <a:pPr lvl="1"/>
            <a:r>
              <a:rPr lang="en-US" dirty="0"/>
              <a:t>Before writing the code the tests test</a:t>
            </a:r>
          </a:p>
          <a:p>
            <a:pPr lvl="1"/>
            <a:r>
              <a:rPr lang="en-US" dirty="0"/>
              <a:t>Seems backwards</a:t>
            </a:r>
          </a:p>
          <a:p>
            <a:r>
              <a:rPr lang="en-US" dirty="0"/>
              <a:t>Tests incentivize good clean interfaces and modular design</a:t>
            </a:r>
          </a:p>
        </p:txBody>
      </p:sp>
    </p:spTree>
    <p:extLst>
      <p:ext uri="{BB962C8B-B14F-4D97-AF65-F5344CB8AC3E}">
        <p14:creationId xmlns:p14="http://schemas.microsoft.com/office/powerpoint/2010/main" val="2478436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B5E39-7D2F-CE48-A684-A3AF08B056AC}"/>
              </a:ext>
            </a:extLst>
          </p:cNvPr>
          <p:cNvSpPr>
            <a:spLocks noGrp="1"/>
          </p:cNvSpPr>
          <p:nvPr>
            <p:ph type="title"/>
          </p:nvPr>
        </p:nvSpPr>
        <p:spPr/>
        <p:txBody>
          <a:bodyPr/>
          <a:lstStyle/>
          <a:p>
            <a:r>
              <a:rPr lang="en-US" dirty="0"/>
              <a:t>Unit tests</a:t>
            </a:r>
          </a:p>
        </p:txBody>
      </p:sp>
      <p:sp>
        <p:nvSpPr>
          <p:cNvPr id="3" name="Content Placeholder 2">
            <a:extLst>
              <a:ext uri="{FF2B5EF4-FFF2-40B4-BE49-F238E27FC236}">
                <a16:creationId xmlns:a16="http://schemas.microsoft.com/office/drawing/2014/main" id="{F52FB3EE-A83A-C74A-B152-9A1C6DDDF9BD}"/>
              </a:ext>
            </a:extLst>
          </p:cNvPr>
          <p:cNvSpPr>
            <a:spLocks noGrp="1"/>
          </p:cNvSpPr>
          <p:nvPr>
            <p:ph idx="1"/>
          </p:nvPr>
        </p:nvSpPr>
        <p:spPr/>
        <p:txBody>
          <a:bodyPr/>
          <a:lstStyle/>
          <a:p>
            <a:r>
              <a:rPr lang="en-US" dirty="0"/>
              <a:t>Test individual functions</a:t>
            </a:r>
          </a:p>
          <a:p>
            <a:r>
              <a:rPr lang="en-US" dirty="0"/>
              <a:t>Test individual use cases</a:t>
            </a:r>
          </a:p>
          <a:p>
            <a:pPr lvl="1"/>
            <a:r>
              <a:rPr lang="en-US" dirty="0"/>
              <a:t>Base cases</a:t>
            </a:r>
          </a:p>
          <a:p>
            <a:pPr lvl="1"/>
            <a:r>
              <a:rPr lang="en-US" dirty="0"/>
              <a:t>Edge cases</a:t>
            </a:r>
          </a:p>
          <a:p>
            <a:pPr lvl="1"/>
            <a:r>
              <a:rPr lang="en-US" dirty="0"/>
              <a:t>Error cases</a:t>
            </a:r>
          </a:p>
          <a:p>
            <a:r>
              <a:rPr lang="en-US" dirty="0"/>
              <a:t>Unit tests are aggregated into module-level/package-level tests</a:t>
            </a:r>
          </a:p>
          <a:p>
            <a:r>
              <a:rPr lang="en-US" dirty="0"/>
              <a:t>A </a:t>
            </a:r>
            <a:r>
              <a:rPr lang="en-US" b="1" u="sng" dirty="0"/>
              <a:t>test runner</a:t>
            </a:r>
            <a:r>
              <a:rPr lang="en-US" dirty="0"/>
              <a:t> runs </a:t>
            </a:r>
            <a:r>
              <a:rPr lang="en-US" i="1" dirty="0"/>
              <a:t>all</a:t>
            </a:r>
            <a:r>
              <a:rPr lang="en-US" dirty="0"/>
              <a:t> your unit tests</a:t>
            </a:r>
          </a:p>
          <a:p>
            <a:r>
              <a:rPr lang="en-US" dirty="0"/>
              <a:t>Regression testing</a:t>
            </a:r>
          </a:p>
        </p:txBody>
      </p:sp>
    </p:spTree>
    <p:extLst>
      <p:ext uri="{BB962C8B-B14F-4D97-AF65-F5344CB8AC3E}">
        <p14:creationId xmlns:p14="http://schemas.microsoft.com/office/powerpoint/2010/main" val="4174793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C6CB0-9960-E94D-95ED-FA9ED292C421}"/>
              </a:ext>
            </a:extLst>
          </p:cNvPr>
          <p:cNvSpPr>
            <a:spLocks noGrp="1"/>
          </p:cNvSpPr>
          <p:nvPr>
            <p:ph type="title"/>
          </p:nvPr>
        </p:nvSpPr>
        <p:spPr/>
        <p:txBody>
          <a:bodyPr/>
          <a:lstStyle/>
          <a:p>
            <a:r>
              <a:rPr lang="en-US" dirty="0"/>
              <a:t>Python unit testing</a:t>
            </a:r>
          </a:p>
        </p:txBody>
      </p:sp>
      <p:sp>
        <p:nvSpPr>
          <p:cNvPr id="3" name="Content Placeholder 2">
            <a:extLst>
              <a:ext uri="{FF2B5EF4-FFF2-40B4-BE49-F238E27FC236}">
                <a16:creationId xmlns:a16="http://schemas.microsoft.com/office/drawing/2014/main" id="{7FD7465B-6215-4842-8981-069A668CF27D}"/>
              </a:ext>
            </a:extLst>
          </p:cNvPr>
          <p:cNvSpPr>
            <a:spLocks noGrp="1"/>
          </p:cNvSpPr>
          <p:nvPr>
            <p:ph idx="1"/>
          </p:nvPr>
        </p:nvSpPr>
        <p:spPr/>
        <p:txBody>
          <a:bodyPr/>
          <a:lstStyle/>
          <a:p>
            <a:r>
              <a:rPr lang="en-US" dirty="0" err="1"/>
              <a:t>unittest</a:t>
            </a:r>
            <a:r>
              <a:rPr lang="en-US" dirty="0"/>
              <a:t>  (part of Python Std Lib)</a:t>
            </a:r>
          </a:p>
          <a:p>
            <a:r>
              <a:rPr lang="en-US" dirty="0"/>
              <a:t>Nose 2</a:t>
            </a:r>
          </a:p>
          <a:p>
            <a:r>
              <a:rPr lang="en-US" dirty="0" err="1"/>
              <a:t>Pytest</a:t>
            </a:r>
            <a:endParaRPr lang="en-US" dirty="0"/>
          </a:p>
        </p:txBody>
      </p:sp>
    </p:spTree>
    <p:extLst>
      <p:ext uri="{BB962C8B-B14F-4D97-AF65-F5344CB8AC3E}">
        <p14:creationId xmlns:p14="http://schemas.microsoft.com/office/powerpoint/2010/main" val="2706063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C6CB0-9960-E94D-95ED-FA9ED292C421}"/>
              </a:ext>
            </a:extLst>
          </p:cNvPr>
          <p:cNvSpPr>
            <a:spLocks noGrp="1"/>
          </p:cNvSpPr>
          <p:nvPr>
            <p:ph type="title"/>
          </p:nvPr>
        </p:nvSpPr>
        <p:spPr>
          <a:xfrm>
            <a:off x="838200" y="365125"/>
            <a:ext cx="10515600" cy="1325563"/>
          </a:xfrm>
        </p:spPr>
        <p:txBody>
          <a:bodyPr/>
          <a:lstStyle/>
          <a:p>
            <a:r>
              <a:rPr lang="en-US" dirty="0"/>
              <a:t>Installing </a:t>
            </a:r>
            <a:r>
              <a:rPr lang="en-US" dirty="0" err="1"/>
              <a:t>Pytest</a:t>
            </a:r>
            <a:r>
              <a:rPr lang="en-US" dirty="0"/>
              <a:t> in your project</a:t>
            </a:r>
          </a:p>
        </p:txBody>
      </p:sp>
      <p:sp>
        <p:nvSpPr>
          <p:cNvPr id="4" name="TextBox 3">
            <a:extLst>
              <a:ext uri="{FF2B5EF4-FFF2-40B4-BE49-F238E27FC236}">
                <a16:creationId xmlns:a16="http://schemas.microsoft.com/office/drawing/2014/main" id="{8E6894B7-D4B0-084B-8FC0-261B23C2229A}"/>
              </a:ext>
            </a:extLst>
          </p:cNvPr>
          <p:cNvSpPr txBox="1"/>
          <p:nvPr/>
        </p:nvSpPr>
        <p:spPr>
          <a:xfrm>
            <a:off x="1085850" y="2009444"/>
            <a:ext cx="6915150" cy="1938992"/>
          </a:xfrm>
          <a:prstGeom prst="rect">
            <a:avLst/>
          </a:prstGeom>
          <a:noFill/>
        </p:spPr>
        <p:txBody>
          <a:bodyPr wrap="square" rtlCol="0">
            <a:spAutoFit/>
          </a:bodyPr>
          <a:lstStyle/>
          <a:p>
            <a:r>
              <a:rPr lang="en-US" sz="2400" dirty="0">
                <a:latin typeface="Courier New" panose="02070309020205020404" pitchFamily="49" charset="0"/>
                <a:cs typeface="Courier New" panose="02070309020205020404" pitchFamily="49" charset="0"/>
              </a:rPr>
              <a:t>cd my-project</a:t>
            </a:r>
          </a:p>
          <a:p>
            <a:r>
              <a:rPr lang="en-US" sz="2400" dirty="0" err="1">
                <a:latin typeface="Courier New" panose="02070309020205020404" pitchFamily="49" charset="0"/>
                <a:cs typeface="Courier New" panose="02070309020205020404" pitchFamily="49" charset="0"/>
              </a:rPr>
              <a:t>virtualenv</a:t>
            </a:r>
            <a:r>
              <a:rPr lang="en-US" sz="2400" dirty="0">
                <a:latin typeface="Courier New" panose="02070309020205020404" pitchFamily="49" charset="0"/>
                <a:cs typeface="Courier New" panose="02070309020205020404" pitchFamily="49" charset="0"/>
              </a:rPr>
              <a:t> -p python3 env</a:t>
            </a:r>
          </a:p>
          <a:p>
            <a:r>
              <a:rPr lang="en-US" sz="2400" dirty="0">
                <a:latin typeface="Courier New" panose="02070309020205020404" pitchFamily="49" charset="0"/>
                <a:cs typeface="Courier New" panose="02070309020205020404" pitchFamily="49" charset="0"/>
              </a:rPr>
              <a:t>source env/bin/activate</a:t>
            </a:r>
          </a:p>
          <a:p>
            <a:r>
              <a:rPr lang="en-US" sz="2400" dirty="0">
                <a:latin typeface="Courier New" panose="02070309020205020404" pitchFamily="49" charset="0"/>
                <a:cs typeface="Courier New" panose="02070309020205020404" pitchFamily="49" charset="0"/>
              </a:rPr>
              <a:t>pip install </a:t>
            </a:r>
            <a:r>
              <a:rPr lang="en-US" sz="2400" dirty="0" err="1">
                <a:latin typeface="Courier New" panose="02070309020205020404" pitchFamily="49" charset="0"/>
                <a:cs typeface="Courier New" panose="02070309020205020404" pitchFamily="49" charset="0"/>
              </a:rPr>
              <a:t>pytest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pip freeze &gt;</a:t>
            </a:r>
            <a:r>
              <a:rPr lang="en-US" sz="2400" dirty="0" err="1">
                <a:latin typeface="Courier New" panose="02070309020205020404" pitchFamily="49" charset="0"/>
                <a:cs typeface="Courier New" panose="02070309020205020404" pitchFamily="49" charset="0"/>
              </a:rPr>
              <a:t>requirements.txt</a:t>
            </a:r>
            <a:endParaRPr lang="en-US" sz="2400" dirty="0">
              <a:latin typeface="Courier New" panose="02070309020205020404" pitchFamily="49" charset="0"/>
              <a:cs typeface="Courier New" panose="02070309020205020404" pitchFamily="49" charset="0"/>
            </a:endParaRPr>
          </a:p>
        </p:txBody>
      </p:sp>
      <p:sp>
        <p:nvSpPr>
          <p:cNvPr id="5" name="TextBox 4">
            <a:extLst>
              <a:ext uri="{FF2B5EF4-FFF2-40B4-BE49-F238E27FC236}">
                <a16:creationId xmlns:a16="http://schemas.microsoft.com/office/drawing/2014/main" id="{27179B47-E867-6E41-BEB9-0E6252572779}"/>
              </a:ext>
            </a:extLst>
          </p:cNvPr>
          <p:cNvSpPr txBox="1"/>
          <p:nvPr/>
        </p:nvSpPr>
        <p:spPr>
          <a:xfrm>
            <a:off x="838200" y="1500836"/>
            <a:ext cx="1571625" cy="523220"/>
          </a:xfrm>
          <a:prstGeom prst="rect">
            <a:avLst/>
          </a:prstGeom>
          <a:noFill/>
        </p:spPr>
        <p:txBody>
          <a:bodyPr wrap="square" rtlCol="0">
            <a:spAutoFit/>
          </a:bodyPr>
          <a:lstStyle/>
          <a:p>
            <a:r>
              <a:rPr lang="en-US" sz="2800" dirty="0"/>
              <a:t>You:</a:t>
            </a:r>
          </a:p>
        </p:txBody>
      </p:sp>
      <p:sp>
        <p:nvSpPr>
          <p:cNvPr id="6" name="TextBox 5">
            <a:extLst>
              <a:ext uri="{FF2B5EF4-FFF2-40B4-BE49-F238E27FC236}">
                <a16:creationId xmlns:a16="http://schemas.microsoft.com/office/drawing/2014/main" id="{8A32E215-A5B2-094C-8BB7-D150EDA4EEFC}"/>
              </a:ext>
            </a:extLst>
          </p:cNvPr>
          <p:cNvSpPr txBox="1"/>
          <p:nvPr/>
        </p:nvSpPr>
        <p:spPr>
          <a:xfrm>
            <a:off x="1085850" y="4538658"/>
            <a:ext cx="6915150" cy="1569660"/>
          </a:xfrm>
          <a:prstGeom prst="rect">
            <a:avLst/>
          </a:prstGeom>
          <a:noFill/>
        </p:spPr>
        <p:txBody>
          <a:bodyPr wrap="square" rtlCol="0">
            <a:spAutoFit/>
          </a:bodyPr>
          <a:lstStyle/>
          <a:p>
            <a:r>
              <a:rPr lang="en-US" sz="2400" dirty="0">
                <a:latin typeface="Courier New" panose="02070309020205020404" pitchFamily="49" charset="0"/>
                <a:cs typeface="Courier New" panose="02070309020205020404" pitchFamily="49" charset="0"/>
              </a:rPr>
              <a:t>cd my-project</a:t>
            </a:r>
          </a:p>
          <a:p>
            <a:r>
              <a:rPr lang="en-US" sz="2400" dirty="0" err="1">
                <a:latin typeface="Courier New" panose="02070309020205020404" pitchFamily="49" charset="0"/>
                <a:cs typeface="Courier New" panose="02070309020205020404" pitchFamily="49" charset="0"/>
              </a:rPr>
              <a:t>virtualenv</a:t>
            </a:r>
            <a:r>
              <a:rPr lang="en-US" sz="2400" dirty="0">
                <a:latin typeface="Courier New" panose="02070309020205020404" pitchFamily="49" charset="0"/>
                <a:cs typeface="Courier New" panose="02070309020205020404" pitchFamily="49" charset="0"/>
              </a:rPr>
              <a:t> -p python3 env</a:t>
            </a:r>
          </a:p>
          <a:p>
            <a:r>
              <a:rPr lang="en-US" sz="2400" dirty="0">
                <a:latin typeface="Courier New" panose="02070309020205020404" pitchFamily="49" charset="0"/>
                <a:cs typeface="Courier New" panose="02070309020205020404" pitchFamily="49" charset="0"/>
              </a:rPr>
              <a:t>source env/bin/activate</a:t>
            </a:r>
          </a:p>
          <a:p>
            <a:r>
              <a:rPr lang="en-US" sz="2400" dirty="0">
                <a:latin typeface="Courier New" panose="02070309020205020404" pitchFamily="49" charset="0"/>
                <a:cs typeface="Courier New" panose="02070309020205020404" pitchFamily="49" charset="0"/>
              </a:rPr>
              <a:t>pip install –r </a:t>
            </a:r>
            <a:r>
              <a:rPr lang="en-US" sz="2400" dirty="0" err="1">
                <a:latin typeface="Courier New" panose="02070309020205020404" pitchFamily="49" charset="0"/>
                <a:cs typeface="Courier New" panose="02070309020205020404" pitchFamily="49" charset="0"/>
              </a:rPr>
              <a:t>requirements.txt</a:t>
            </a:r>
            <a:endParaRPr lang="en-US" sz="24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58E5724E-E86C-B642-B5B8-9FA0FE57044A}"/>
              </a:ext>
            </a:extLst>
          </p:cNvPr>
          <p:cNvSpPr txBox="1"/>
          <p:nvPr/>
        </p:nvSpPr>
        <p:spPr>
          <a:xfrm>
            <a:off x="838200" y="4030050"/>
            <a:ext cx="3405188" cy="523220"/>
          </a:xfrm>
          <a:prstGeom prst="rect">
            <a:avLst/>
          </a:prstGeom>
          <a:noFill/>
        </p:spPr>
        <p:txBody>
          <a:bodyPr wrap="square" rtlCol="0">
            <a:spAutoFit/>
          </a:bodyPr>
          <a:lstStyle/>
          <a:p>
            <a:r>
              <a:rPr lang="en-US" sz="2800" dirty="0"/>
              <a:t>Some other dev:</a:t>
            </a:r>
          </a:p>
        </p:txBody>
      </p:sp>
      <p:sp>
        <p:nvSpPr>
          <p:cNvPr id="8" name="TextBox 7">
            <a:extLst>
              <a:ext uri="{FF2B5EF4-FFF2-40B4-BE49-F238E27FC236}">
                <a16:creationId xmlns:a16="http://schemas.microsoft.com/office/drawing/2014/main" id="{BACCFB1C-6A9D-444E-A443-CEBCBEF9A7FC}"/>
              </a:ext>
            </a:extLst>
          </p:cNvPr>
          <p:cNvSpPr txBox="1"/>
          <p:nvPr/>
        </p:nvSpPr>
        <p:spPr>
          <a:xfrm>
            <a:off x="8624887" y="3597216"/>
            <a:ext cx="2481263" cy="646331"/>
          </a:xfrm>
          <a:prstGeom prst="rect">
            <a:avLst/>
          </a:prstGeom>
          <a:noFill/>
        </p:spPr>
        <p:txBody>
          <a:bodyPr wrap="square" rtlCol="0">
            <a:spAutoFit/>
          </a:bodyPr>
          <a:lstStyle/>
          <a:p>
            <a:r>
              <a:rPr lang="en-US" dirty="0"/>
              <a:t>Add this file to your GitHub repo.</a:t>
            </a:r>
          </a:p>
        </p:txBody>
      </p:sp>
      <p:cxnSp>
        <p:nvCxnSpPr>
          <p:cNvPr id="10" name="Straight Arrow Connector 9">
            <a:extLst>
              <a:ext uri="{FF2B5EF4-FFF2-40B4-BE49-F238E27FC236}">
                <a16:creationId xmlns:a16="http://schemas.microsoft.com/office/drawing/2014/main" id="{798D79EB-5162-BB4A-B464-8F18A4874E73}"/>
              </a:ext>
            </a:extLst>
          </p:cNvPr>
          <p:cNvCxnSpPr>
            <a:cxnSpLocks/>
            <a:stCxn id="8" idx="1"/>
          </p:cNvCxnSpPr>
          <p:nvPr/>
        </p:nvCxnSpPr>
        <p:spPr>
          <a:xfrm flipH="1" flipV="1">
            <a:off x="6443663" y="3757613"/>
            <a:ext cx="2181224" cy="1627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9706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What does a </a:t>
            </a:r>
            <a:r>
              <a:rPr lang="en-US" dirty="0" err="1"/>
              <a:t>Pytest</a:t>
            </a:r>
            <a:r>
              <a:rPr lang="en-US" dirty="0"/>
              <a:t> unit test look like?</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443163"/>
            <a:ext cx="7067962" cy="1477328"/>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def next(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+ 1</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return </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   # This is a bug.</a:t>
            </a:r>
          </a:p>
        </p:txBody>
      </p:sp>
      <p:pic>
        <p:nvPicPr>
          <p:cNvPr id="5" name="Picture 4">
            <a:extLst>
              <a:ext uri="{FF2B5EF4-FFF2-40B4-BE49-F238E27FC236}">
                <a16:creationId xmlns:a16="http://schemas.microsoft.com/office/drawing/2014/main" id="{3BD7B700-E98D-684A-ADF7-1947866E2A3E}"/>
              </a:ext>
            </a:extLst>
          </p:cNvPr>
          <p:cNvPicPr>
            <a:picLocks noChangeAspect="1"/>
          </p:cNvPicPr>
          <p:nvPr/>
        </p:nvPicPr>
        <p:blipFill>
          <a:blip r:embed="rId2"/>
          <a:stretch>
            <a:fillRect/>
          </a:stretch>
        </p:blipFill>
        <p:spPr>
          <a:xfrm>
            <a:off x="9143645" y="2720181"/>
            <a:ext cx="972672" cy="1046163"/>
          </a:xfrm>
          <a:prstGeom prst="rect">
            <a:avLst/>
          </a:prstGeom>
        </p:spPr>
      </p:pic>
      <p:pic>
        <p:nvPicPr>
          <p:cNvPr id="6" name="Picture 5">
            <a:extLst>
              <a:ext uri="{FF2B5EF4-FFF2-40B4-BE49-F238E27FC236}">
                <a16:creationId xmlns:a16="http://schemas.microsoft.com/office/drawing/2014/main" id="{3E511585-A272-F442-81CB-D3242F67DABF}"/>
              </a:ext>
            </a:extLst>
          </p:cNvPr>
          <p:cNvPicPr>
            <a:picLocks noChangeAspect="1"/>
          </p:cNvPicPr>
          <p:nvPr/>
        </p:nvPicPr>
        <p:blipFill>
          <a:blip r:embed="rId3"/>
          <a:stretch>
            <a:fillRect/>
          </a:stretch>
        </p:blipFill>
        <p:spPr>
          <a:xfrm>
            <a:off x="10563224" y="3429000"/>
            <a:ext cx="776287" cy="1083191"/>
          </a:xfrm>
          <a:prstGeom prst="rect">
            <a:avLst/>
          </a:prstGeom>
        </p:spPr>
      </p:pic>
      <p:pic>
        <p:nvPicPr>
          <p:cNvPr id="7" name="Picture 6">
            <a:extLst>
              <a:ext uri="{FF2B5EF4-FFF2-40B4-BE49-F238E27FC236}">
                <a16:creationId xmlns:a16="http://schemas.microsoft.com/office/drawing/2014/main" id="{988E263B-4ACF-FF4B-8C7A-9FE940402321}"/>
              </a:ext>
            </a:extLst>
          </p:cNvPr>
          <p:cNvPicPr>
            <a:picLocks noChangeAspect="1"/>
          </p:cNvPicPr>
          <p:nvPr/>
        </p:nvPicPr>
        <p:blipFill>
          <a:blip r:embed="rId4"/>
          <a:stretch>
            <a:fillRect/>
          </a:stretch>
        </p:blipFill>
        <p:spPr>
          <a:xfrm>
            <a:off x="9360415" y="4346337"/>
            <a:ext cx="1202809" cy="1202809"/>
          </a:xfrm>
          <a:prstGeom prst="rect">
            <a:avLst/>
          </a:prstGeom>
        </p:spPr>
      </p:pic>
      <p:sp>
        <p:nvSpPr>
          <p:cNvPr id="8" name="TextBox 7">
            <a:extLst>
              <a:ext uri="{FF2B5EF4-FFF2-40B4-BE49-F238E27FC236}">
                <a16:creationId xmlns:a16="http://schemas.microsoft.com/office/drawing/2014/main" id="{2B513161-FFE0-8A4D-AB16-F16464DBC7DF}"/>
              </a:ext>
            </a:extLst>
          </p:cNvPr>
          <p:cNvSpPr txBox="1"/>
          <p:nvPr/>
        </p:nvSpPr>
        <p:spPr>
          <a:xfrm>
            <a:off x="1643061" y="1971676"/>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funcs.py</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197688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6E534-532D-E24D-B217-6712A18161A9}"/>
              </a:ext>
            </a:extLst>
          </p:cNvPr>
          <p:cNvSpPr>
            <a:spLocks noGrp="1"/>
          </p:cNvSpPr>
          <p:nvPr>
            <p:ph type="title"/>
          </p:nvPr>
        </p:nvSpPr>
        <p:spPr/>
        <p:txBody>
          <a:bodyPr/>
          <a:lstStyle/>
          <a:p>
            <a:r>
              <a:rPr lang="en-US" dirty="0"/>
              <a:t>What does a </a:t>
            </a:r>
            <a:r>
              <a:rPr lang="en-US" dirty="0" err="1"/>
              <a:t>Pytest</a:t>
            </a:r>
            <a:r>
              <a:rPr lang="en-US" dirty="0"/>
              <a:t> unit test look like?</a:t>
            </a:r>
          </a:p>
        </p:txBody>
      </p:sp>
      <p:sp>
        <p:nvSpPr>
          <p:cNvPr id="4" name="TextBox 3">
            <a:extLst>
              <a:ext uri="{FF2B5EF4-FFF2-40B4-BE49-F238E27FC236}">
                <a16:creationId xmlns:a16="http://schemas.microsoft.com/office/drawing/2014/main" id="{FC16B8E5-41C4-F847-94CF-C30D81D90C9C}"/>
              </a:ext>
            </a:extLst>
          </p:cNvPr>
          <p:cNvSpPr txBox="1"/>
          <p:nvPr/>
        </p:nvSpPr>
        <p:spPr>
          <a:xfrm>
            <a:off x="1628776" y="2443163"/>
            <a:ext cx="7067962" cy="2031325"/>
          </a:xfrm>
          <a:prstGeom prst="rect">
            <a:avLst/>
          </a:prstGeom>
          <a:noFill/>
          <a:ln>
            <a:solidFill>
              <a:schemeClr val="tx2"/>
            </a:solidFill>
          </a:ln>
        </p:spPr>
        <p:txBody>
          <a:bodyPr wrap="square" rtlCol="0">
            <a:spAutoFit/>
          </a:bodyPr>
          <a:lstStyle/>
          <a:p>
            <a:r>
              <a:rPr lang="en-US" dirty="0">
                <a:latin typeface="Courier New" panose="02070309020205020404" pitchFamily="49" charset="0"/>
                <a:cs typeface="Courier New" panose="02070309020205020404" pitchFamily="49" charset="0"/>
              </a:rPr>
              <a:t>from </a:t>
            </a:r>
            <a:r>
              <a:rPr lang="en-US" dirty="0" err="1">
                <a:latin typeface="Courier New" panose="02070309020205020404" pitchFamily="49" charset="0"/>
                <a:cs typeface="Courier New" panose="02070309020205020404" pitchFamily="49" charset="0"/>
              </a:rPr>
              <a:t>funcs</a:t>
            </a:r>
            <a:r>
              <a:rPr lang="en-US" dirty="0">
                <a:latin typeface="Courier New" panose="02070309020205020404" pitchFamily="49" charset="0"/>
                <a:cs typeface="Courier New" panose="02070309020205020404" pitchFamily="49" charset="0"/>
              </a:rPr>
              <a:t> import next, </a:t>
            </a:r>
            <a:r>
              <a:rPr lang="en-US" dirty="0" err="1">
                <a:latin typeface="Courier New" panose="02070309020205020404" pitchFamily="49" charset="0"/>
                <a:cs typeface="Courier New" panose="02070309020205020404" pitchFamily="49" charset="0"/>
              </a:rPr>
              <a:t>prev</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test_next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next(7) == 8</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def </a:t>
            </a:r>
            <a:r>
              <a:rPr lang="en-US" dirty="0" err="1">
                <a:latin typeface="Courier New" panose="02070309020205020404" pitchFamily="49" charset="0"/>
                <a:cs typeface="Courier New" panose="02070309020205020404" pitchFamily="49" charset="0"/>
              </a:rPr>
              <a:t>test_prev</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assert </a:t>
            </a:r>
            <a:r>
              <a:rPr lang="en-US" dirty="0" err="1">
                <a:latin typeface="Courier New" panose="02070309020205020404" pitchFamily="49" charset="0"/>
                <a:cs typeface="Courier New" panose="02070309020205020404" pitchFamily="49" charset="0"/>
              </a:rPr>
              <a:t>prev</a:t>
            </a:r>
            <a:r>
              <a:rPr lang="en-US" dirty="0">
                <a:latin typeface="Courier New" panose="02070309020205020404" pitchFamily="49" charset="0"/>
                <a:cs typeface="Courier New" panose="02070309020205020404" pitchFamily="49" charset="0"/>
              </a:rPr>
              <a:t>(7) == 6</a:t>
            </a:r>
          </a:p>
        </p:txBody>
      </p:sp>
      <p:pic>
        <p:nvPicPr>
          <p:cNvPr id="5" name="Picture 4">
            <a:extLst>
              <a:ext uri="{FF2B5EF4-FFF2-40B4-BE49-F238E27FC236}">
                <a16:creationId xmlns:a16="http://schemas.microsoft.com/office/drawing/2014/main" id="{3BD7B700-E98D-684A-ADF7-1947866E2A3E}"/>
              </a:ext>
            </a:extLst>
          </p:cNvPr>
          <p:cNvPicPr>
            <a:picLocks noChangeAspect="1"/>
          </p:cNvPicPr>
          <p:nvPr/>
        </p:nvPicPr>
        <p:blipFill>
          <a:blip r:embed="rId2"/>
          <a:stretch>
            <a:fillRect/>
          </a:stretch>
        </p:blipFill>
        <p:spPr>
          <a:xfrm>
            <a:off x="9143645" y="2720181"/>
            <a:ext cx="972672" cy="1046163"/>
          </a:xfrm>
          <a:prstGeom prst="rect">
            <a:avLst/>
          </a:prstGeom>
        </p:spPr>
      </p:pic>
      <p:pic>
        <p:nvPicPr>
          <p:cNvPr id="6" name="Picture 5">
            <a:extLst>
              <a:ext uri="{FF2B5EF4-FFF2-40B4-BE49-F238E27FC236}">
                <a16:creationId xmlns:a16="http://schemas.microsoft.com/office/drawing/2014/main" id="{3E511585-A272-F442-81CB-D3242F67DABF}"/>
              </a:ext>
            </a:extLst>
          </p:cNvPr>
          <p:cNvPicPr>
            <a:picLocks noChangeAspect="1"/>
          </p:cNvPicPr>
          <p:nvPr/>
        </p:nvPicPr>
        <p:blipFill>
          <a:blip r:embed="rId3"/>
          <a:stretch>
            <a:fillRect/>
          </a:stretch>
        </p:blipFill>
        <p:spPr>
          <a:xfrm>
            <a:off x="10563224" y="3429000"/>
            <a:ext cx="776287" cy="1083191"/>
          </a:xfrm>
          <a:prstGeom prst="rect">
            <a:avLst/>
          </a:prstGeom>
        </p:spPr>
      </p:pic>
      <p:pic>
        <p:nvPicPr>
          <p:cNvPr id="7" name="Picture 6">
            <a:extLst>
              <a:ext uri="{FF2B5EF4-FFF2-40B4-BE49-F238E27FC236}">
                <a16:creationId xmlns:a16="http://schemas.microsoft.com/office/drawing/2014/main" id="{988E263B-4ACF-FF4B-8C7A-9FE940402321}"/>
              </a:ext>
            </a:extLst>
          </p:cNvPr>
          <p:cNvPicPr>
            <a:picLocks noChangeAspect="1"/>
          </p:cNvPicPr>
          <p:nvPr/>
        </p:nvPicPr>
        <p:blipFill>
          <a:blip r:embed="rId4"/>
          <a:stretch>
            <a:fillRect/>
          </a:stretch>
        </p:blipFill>
        <p:spPr>
          <a:xfrm>
            <a:off x="9360415" y="4346337"/>
            <a:ext cx="1202809" cy="1202809"/>
          </a:xfrm>
          <a:prstGeom prst="rect">
            <a:avLst/>
          </a:prstGeom>
        </p:spPr>
      </p:pic>
      <p:sp>
        <p:nvSpPr>
          <p:cNvPr id="8" name="TextBox 7">
            <a:extLst>
              <a:ext uri="{FF2B5EF4-FFF2-40B4-BE49-F238E27FC236}">
                <a16:creationId xmlns:a16="http://schemas.microsoft.com/office/drawing/2014/main" id="{2B513161-FFE0-8A4D-AB16-F16464DBC7DF}"/>
              </a:ext>
            </a:extLst>
          </p:cNvPr>
          <p:cNvSpPr txBox="1"/>
          <p:nvPr/>
        </p:nvSpPr>
        <p:spPr>
          <a:xfrm>
            <a:off x="1643061" y="1971676"/>
            <a:ext cx="1471612" cy="369332"/>
          </a:xfrm>
          <a:prstGeom prst="rect">
            <a:avLst/>
          </a:prstGeom>
          <a:noFill/>
        </p:spPr>
        <p:txBody>
          <a:bodyPr wrap="square" rtlCol="0">
            <a:spAutoFit/>
          </a:bodyPr>
          <a:lstStyle/>
          <a:p>
            <a:r>
              <a:rPr lang="en-US" b="1" dirty="0" err="1">
                <a:latin typeface="Courier New" panose="02070309020205020404" pitchFamily="49" charset="0"/>
                <a:cs typeface="Courier New" panose="02070309020205020404" pitchFamily="49" charset="0"/>
              </a:rPr>
              <a:t>tests.py</a:t>
            </a:r>
            <a:endParaRPr lang="en-US" b="1" dirty="0">
              <a:latin typeface="Courier New" panose="02070309020205020404" pitchFamily="49" charset="0"/>
              <a:cs typeface="Courier New" panose="02070309020205020404" pitchFamily="49" charset="0"/>
            </a:endParaRPr>
          </a:p>
        </p:txBody>
      </p:sp>
      <p:sp>
        <p:nvSpPr>
          <p:cNvPr id="9" name="TextBox 8">
            <a:extLst>
              <a:ext uri="{FF2B5EF4-FFF2-40B4-BE49-F238E27FC236}">
                <a16:creationId xmlns:a16="http://schemas.microsoft.com/office/drawing/2014/main" id="{01752857-8E4C-1544-9F87-D121F72CB705}"/>
              </a:ext>
            </a:extLst>
          </p:cNvPr>
          <p:cNvSpPr txBox="1"/>
          <p:nvPr/>
        </p:nvSpPr>
        <p:spPr>
          <a:xfrm>
            <a:off x="2114549" y="5114925"/>
            <a:ext cx="7067961"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t>Run with “</a:t>
            </a:r>
            <a:r>
              <a:rPr lang="en-US" sz="2000" b="1" dirty="0" err="1">
                <a:latin typeface="Courier New" panose="02070309020205020404" pitchFamily="49" charset="0"/>
                <a:cs typeface="Courier New" panose="02070309020205020404" pitchFamily="49" charset="0"/>
              </a:rPr>
              <a:t>pytest</a:t>
            </a: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tests.py</a:t>
            </a:r>
            <a:r>
              <a:rPr lang="en-US" sz="2000" dirty="0"/>
              <a:t>”.</a:t>
            </a:r>
          </a:p>
          <a:p>
            <a:pPr marL="285750" indent="-285750">
              <a:buFont typeface="Arial" panose="020B0604020202020204" pitchFamily="34" charset="0"/>
              <a:buChar char="•"/>
            </a:pPr>
            <a:r>
              <a:rPr lang="en-US" sz="2000" dirty="0" err="1"/>
              <a:t>Pytest</a:t>
            </a:r>
            <a:r>
              <a:rPr lang="en-US" sz="2000" dirty="0"/>
              <a:t> runs each and every function that starts with “</a:t>
            </a:r>
            <a:r>
              <a:rPr lang="en-US" sz="2000" b="1" dirty="0">
                <a:latin typeface="Courier New" panose="02070309020205020404" pitchFamily="49" charset="0"/>
                <a:cs typeface="Courier New" panose="02070309020205020404" pitchFamily="49" charset="0"/>
              </a:rPr>
              <a:t>test_</a:t>
            </a:r>
            <a:r>
              <a:rPr lang="en-US" sz="2000" dirty="0"/>
              <a:t>”.</a:t>
            </a:r>
          </a:p>
        </p:txBody>
      </p:sp>
    </p:spTree>
    <p:extLst>
      <p:ext uri="{BB962C8B-B14F-4D97-AF65-F5344CB8AC3E}">
        <p14:creationId xmlns:p14="http://schemas.microsoft.com/office/powerpoint/2010/main" val="2529559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2CC30A-BE7D-5A49-9B60-EDB81000AD2A}"/>
              </a:ext>
            </a:extLst>
          </p:cNvPr>
          <p:cNvPicPr>
            <a:picLocks noChangeAspect="1"/>
          </p:cNvPicPr>
          <p:nvPr/>
        </p:nvPicPr>
        <p:blipFill>
          <a:blip r:embed="rId2"/>
          <a:stretch>
            <a:fillRect/>
          </a:stretch>
        </p:blipFill>
        <p:spPr>
          <a:xfrm>
            <a:off x="618987" y="1143000"/>
            <a:ext cx="10954026" cy="4845050"/>
          </a:xfrm>
          <a:prstGeom prst="rect">
            <a:avLst/>
          </a:prstGeom>
        </p:spPr>
      </p:pic>
      <p:sp>
        <p:nvSpPr>
          <p:cNvPr id="5" name="Rectangle 4">
            <a:extLst>
              <a:ext uri="{FF2B5EF4-FFF2-40B4-BE49-F238E27FC236}">
                <a16:creationId xmlns:a16="http://schemas.microsoft.com/office/drawing/2014/main" id="{93164049-A305-4D4D-9544-CF172082A013}"/>
              </a:ext>
            </a:extLst>
          </p:cNvPr>
          <p:cNvSpPr/>
          <p:nvPr/>
        </p:nvSpPr>
        <p:spPr>
          <a:xfrm>
            <a:off x="569176" y="500618"/>
            <a:ext cx="2949846" cy="461665"/>
          </a:xfrm>
          <a:prstGeom prst="rect">
            <a:avLst/>
          </a:prstGeom>
        </p:spPr>
        <p:txBody>
          <a:bodyPr wrap="none">
            <a:spAutoFit/>
          </a:bodyPr>
          <a:lstStyle/>
          <a:p>
            <a:r>
              <a:rPr lang="en-US" sz="2400" b="1" dirty="0" err="1">
                <a:latin typeface="Courier New" panose="02070309020205020404" pitchFamily="49" charset="0"/>
                <a:cs typeface="Courier New" panose="02070309020205020404" pitchFamily="49" charset="0"/>
              </a:rPr>
              <a:t>pytest</a:t>
            </a:r>
            <a:r>
              <a:rPr lang="en-US" sz="2400" b="1" dirty="0">
                <a:latin typeface="Courier New" panose="02070309020205020404" pitchFamily="49" charset="0"/>
                <a:cs typeface="Courier New" panose="02070309020205020404" pitchFamily="49" charset="0"/>
              </a:rPr>
              <a:t> </a:t>
            </a:r>
            <a:r>
              <a:rPr lang="en-US" sz="2400" b="1" dirty="0" err="1">
                <a:latin typeface="Courier New" panose="02070309020205020404" pitchFamily="49" charset="0"/>
                <a:cs typeface="Courier New" panose="02070309020205020404" pitchFamily="49" charset="0"/>
              </a:rPr>
              <a:t>tests.py</a:t>
            </a:r>
            <a:endParaRPr lang="en-US" sz="2400" dirty="0"/>
          </a:p>
        </p:txBody>
      </p:sp>
    </p:spTree>
    <p:extLst>
      <p:ext uri="{BB962C8B-B14F-4D97-AF65-F5344CB8AC3E}">
        <p14:creationId xmlns:p14="http://schemas.microsoft.com/office/powerpoint/2010/main" val="23629847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4834</TotalTime>
  <Words>685</Words>
  <Application>Microsoft Macintosh PowerPoint</Application>
  <PresentationFormat>Widescreen</PresentationFormat>
  <Paragraphs>162</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Courier New</vt:lpstr>
      <vt:lpstr>Office Theme</vt:lpstr>
      <vt:lpstr>Test-Driven Development (and more refactoring)</vt:lpstr>
      <vt:lpstr>Quotes from past semesters</vt:lpstr>
      <vt:lpstr>Test-driven development (TDD)</vt:lpstr>
      <vt:lpstr>Unit tests</vt:lpstr>
      <vt:lpstr>Python unit testing</vt:lpstr>
      <vt:lpstr>Installing Pytest in your project</vt:lpstr>
      <vt:lpstr>What does a Pytest unit test look like?</vt:lpstr>
      <vt:lpstr>What does a Pytest unit test look like?</vt:lpstr>
      <vt:lpstr>PowerPoint Presentation</vt:lpstr>
      <vt:lpstr>What does a Pytest unit test look like?</vt:lpstr>
      <vt:lpstr>PowerPoint Presentation</vt:lpstr>
      <vt:lpstr>Testing exceptional conditions</vt:lpstr>
      <vt:lpstr>Testing exceptional conditions</vt:lpstr>
      <vt:lpstr>PowerPoint Presentation</vt:lpstr>
      <vt:lpstr>Testing exceptional conditions</vt:lpstr>
      <vt:lpstr>PowerPoint Presentation</vt:lpstr>
      <vt:lpstr>Unit test principles</vt:lpstr>
      <vt:lpstr>Independent and reliable tests</vt:lpstr>
      <vt:lpstr>Fixtures</vt:lpstr>
      <vt:lpstr>Where to put tests?</vt:lpstr>
      <vt:lpstr>Project Management command line app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Test-Driven Development (and more refactoring)</dc:title>
  <dc:creator>Jason Shepherd</dc:creator>
  <cp:lastModifiedBy>Jason Shepherd</cp:lastModifiedBy>
  <cp:revision>65</cp:revision>
  <dcterms:created xsi:type="dcterms:W3CDTF">2019-10-01T17:11:56Z</dcterms:created>
  <dcterms:modified xsi:type="dcterms:W3CDTF">2019-10-08T18:47:17Z</dcterms:modified>
</cp:coreProperties>
</file>